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Default Extension="xlsx" ContentType="application/vnd.openxmlformats-officedocument.spreadsheetml.sheet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tags/tag29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34"/>
  </p:notesMasterIdLst>
  <p:handoutMasterIdLst>
    <p:handoutMasterId r:id="rId35"/>
  </p:handoutMasterIdLst>
  <p:sldIdLst>
    <p:sldId id="256" r:id="rId3"/>
    <p:sldId id="266" r:id="rId4"/>
    <p:sldId id="267" r:id="rId5"/>
    <p:sldId id="361" r:id="rId6"/>
    <p:sldId id="407" r:id="rId7"/>
    <p:sldId id="408" r:id="rId8"/>
    <p:sldId id="413" r:id="rId9"/>
    <p:sldId id="362" r:id="rId10"/>
    <p:sldId id="409" r:id="rId11"/>
    <p:sldId id="411" r:id="rId12"/>
    <p:sldId id="412" r:id="rId13"/>
    <p:sldId id="377" r:id="rId14"/>
    <p:sldId id="418" r:id="rId15"/>
    <p:sldId id="422" r:id="rId16"/>
    <p:sldId id="416" r:id="rId17"/>
    <p:sldId id="417" r:id="rId18"/>
    <p:sldId id="423" r:id="rId19"/>
    <p:sldId id="415" r:id="rId20"/>
    <p:sldId id="380" r:id="rId21"/>
    <p:sldId id="385" r:id="rId22"/>
    <p:sldId id="440" r:id="rId23"/>
    <p:sldId id="282" r:id="rId24"/>
    <p:sldId id="318" r:id="rId25"/>
    <p:sldId id="319" r:id="rId26"/>
    <p:sldId id="320" r:id="rId27"/>
    <p:sldId id="321" r:id="rId28"/>
    <p:sldId id="326" r:id="rId29"/>
    <p:sldId id="327" r:id="rId30"/>
    <p:sldId id="420" r:id="rId31"/>
    <p:sldId id="274" r:id="rId32"/>
    <p:sldId id="259" r:id="rId33"/>
  </p:sldIdLst>
  <p:sldSz cx="12192000" cy="6858000"/>
  <p:notesSz cx="6858000" cy="9144000"/>
  <p:embeddedFontLst>
    <p:embeddedFont>
      <p:font typeface="汉仪菱心体简" charset="-122"/>
      <p:regular r:id="rId36"/>
    </p:embeddedFont>
    <p:embeddedFont>
      <p:font typeface="微软雅黑" pitchFamily="34" charset="-122"/>
      <p:regular r:id="rId37"/>
      <p:bold r:id="rId38"/>
    </p:embeddedFont>
    <p:embeddedFont>
      <p:font typeface="等线" pitchFamily="2" charset="-122"/>
      <p:regular r:id="rId39"/>
      <p:bold r:id="rId40"/>
    </p:embeddedFont>
    <p:embeddedFont>
      <p:font typeface="黑体" pitchFamily="49" charset="-122"/>
      <p:regular r:id="rId41"/>
    </p:embeddedFont>
    <p:embeddedFont>
      <p:font typeface="等线 Light" pitchFamily="2" charset="-122"/>
      <p:regular r:id="rId42"/>
    </p:embeddedFont>
    <p:embeddedFont>
      <p:font typeface="Calibri" pitchFamily="3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2E78BF"/>
    <a:srgbClr val="5C79A9"/>
    <a:srgbClr val="2F5597"/>
    <a:srgbClr val="FFC000"/>
    <a:srgbClr val="84A2C8"/>
    <a:srgbClr val="2C89CE"/>
    <a:srgbClr val="289DEC"/>
    <a:srgbClr val="3188D3"/>
    <a:srgbClr val="F5F7F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56944B3-D5CA-44A4-9953-89F6FF702A51}" styleName="{6326dd98-e573-4a07-92d8-00f705c7839e}">
    <a:wholeTbl>
      <a:tcTxStyle>
        <a:fontRef idx="none">
          <a:prstClr val="black"/>
        </a:fontRef>
      </a:tcTxStyle>
      <a:tcStyle>
        <a:tcBdr>
          <a:top>
            <a:ln w="6350" cmpd="sng">
              <a:solidFill>
                <a:srgbClr val="DADADA"/>
              </a:solidFill>
            </a:ln>
          </a:top>
          <a:bottom>
            <a:ln w="6350" cmpd="sng">
              <a:solidFill>
                <a:srgbClr val="DADADA"/>
              </a:solidFill>
            </a:ln>
          </a:bottom>
          <a:insideH>
            <a:ln w="6350" cmpd="sng">
              <a:solidFill>
                <a:srgbClr val="DADADA"/>
              </a:solidFill>
            </a:ln>
          </a:insideH>
        </a:tcBdr>
        <a:fill>
          <a:solidFill>
            <a:srgbClr val="FFFFFF"/>
          </a:solidFill>
        </a:fill>
      </a:tcStyle>
    </a:wholeTbl>
    <a:lastRow>
      <a:tcTxStyle>
        <a:fontRef idx="none">
          <a:prstClr val="black"/>
        </a:fontRef>
      </a:tcTxStyle>
      <a:tcStyle>
        <a:tcBdr>
          <a:top>
            <a:ln w="28575" cmpd="sng">
              <a:solidFill>
                <a:srgbClr val="3B84D4"/>
              </a:solidFill>
            </a:ln>
          </a:top>
          <a:insideH>
            <a:ln w="28575" cmpd="sng">
              <a:solidFill>
                <a:srgbClr val="3B84D4"/>
              </a:solidFill>
            </a:ln>
          </a:insideH>
        </a:tcBdr>
        <a:fill>
          <a:solidFill>
            <a:srgbClr val="FFFFFF"/>
          </a:solidFill>
        </a:fill>
      </a:tcStyle>
    </a:lastRow>
    <a:firstRow>
      <a:tcTxStyle>
        <a:fontRef idx="none">
          <a:prstClr val="black"/>
        </a:fontRef>
      </a:tcTxStyle>
      <a:tcStyle>
        <a:tcBdr>
          <a:bottom>
            <a:ln w="57150" cmpd="sng">
              <a:solidFill>
                <a:srgbClr val="3B84D4"/>
              </a:solidFill>
            </a:ln>
          </a:bottom>
        </a:tcBdr>
        <a:fill>
          <a:solidFill>
            <a:srgbClr val="AACCED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3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-210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512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___1.xlsx"/><Relationship Id="rId2" Type="http://schemas.openxmlformats.org/officeDocument/2006/relationships/image" Target="../media/image20.png"/><Relationship Id="rId1" Type="http://schemas.openxmlformats.org/officeDocument/2006/relationships/themeOverride" Target="../theme/themeOverride1.xml"/><Relationship Id="rId5" Type="http://schemas.microsoft.com/office/2011/relationships/chartColorStyle" Target="colors1.xml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并发量</c:v>
                </c:pt>
              </c:strCache>
            </c:strRef>
          </c:tx>
          <c:spPr>
            <a:ln w="127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258BB"/>
              </a:solidFill>
              <a:ln w="15875">
                <a:solidFill>
                  <a:schemeClr val="bg1"/>
                </a:solidFill>
              </a:ln>
              <a:effectLst/>
            </c:spPr>
          </c:marker>
          <c:dPt>
            <c:idx val="0"/>
            <c:spPr>
              <a:ln w="12700" cap="rnd">
                <a:solidFill>
                  <a:schemeClr val="bg1"/>
                </a:solidFill>
                <a:round/>
              </a:ln>
              <a:effectLst/>
            </c:spPr>
          </c:dPt>
          <c:cat>
            <c:numRef>
              <c:f>Sheet1!$A$2:$A$5</c:f>
              <c:numCache>
                <c:formatCode>h:mm</c:formatCode>
                <c:ptCount val="4"/>
                <c:pt idx="0">
                  <c:v>0.37500000000000006</c:v>
                </c:pt>
                <c:pt idx="1">
                  <c:v>0.41666666666666707</c:v>
                </c:pt>
                <c:pt idx="2">
                  <c:v>0.45833333333333298</c:v>
                </c:pt>
                <c:pt idx="3">
                  <c:v>0.5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50000</c:v>
                </c:pt>
                <c:pt idx="1">
                  <c:v>10000</c:v>
                </c:pt>
                <c:pt idx="2">
                  <c:v>60000</c:v>
                </c:pt>
                <c:pt idx="3">
                  <c:v>10000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Sheet1!#REF!</c:f>
              <c:strCache>
                <c:ptCount val="1"/>
              </c:strCache>
            </c:strRef>
          </c:tx>
          <c:spPr>
            <a:ln w="158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5875">
                <a:solidFill>
                  <a:schemeClr val="bg1"/>
                </a:solidFill>
              </a:ln>
              <a:effectLst/>
            </c:spPr>
          </c:marker>
          <c:cat>
            <c:numRef>
              <c:f>Sheet1!$A$2:$A$5</c:f>
              <c:numCache>
                <c:formatCode>h:mm</c:formatCode>
                <c:ptCount val="4"/>
                <c:pt idx="0">
                  <c:v>0.37500000000000006</c:v>
                </c:pt>
                <c:pt idx="1">
                  <c:v>0.41666666666666707</c:v>
                </c:pt>
                <c:pt idx="2">
                  <c:v>0.45833333333333298</c:v>
                </c:pt>
                <c:pt idx="3">
                  <c:v>0.5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Sheet1!#REF!</c:f>
              <c:strCache>
                <c:ptCount val="1"/>
              </c:strCache>
            </c:strRef>
          </c:tx>
          <c:spPr>
            <a:ln w="127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258BB"/>
              </a:solidFill>
              <a:ln w="15875">
                <a:solidFill>
                  <a:schemeClr val="bg1"/>
                </a:solidFill>
              </a:ln>
              <a:effectLst/>
            </c:spPr>
          </c:marker>
          <c:cat>
            <c:numRef>
              <c:f>Sheet1!$A$2:$A$5</c:f>
              <c:numCache>
                <c:formatCode>h:mm</c:formatCode>
                <c:ptCount val="4"/>
                <c:pt idx="0">
                  <c:v>0.37500000000000006</c:v>
                </c:pt>
                <c:pt idx="1">
                  <c:v>0.41666666666666707</c:v>
                </c:pt>
                <c:pt idx="2">
                  <c:v>0.45833333333333298</c:v>
                </c:pt>
                <c:pt idx="3">
                  <c:v>0.5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1"/>
        </c:ser>
        <c:dLbls/>
        <c:marker val="1"/>
        <c:axId val="284300800"/>
        <c:axId val="284302720"/>
      </c:lineChart>
      <c:catAx>
        <c:axId val="284300800"/>
        <c:scaling>
          <c:orientation val="minMax"/>
        </c:scaling>
        <c:axPos val="b"/>
        <c:numFmt formatCode="h:mm" sourceLinked="1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4302720"/>
        <c:crosses val="autoZero"/>
        <c:auto val="1"/>
        <c:lblAlgn val="ctr"/>
        <c:lblOffset val="100"/>
      </c:catAx>
      <c:valAx>
        <c:axId val="2843027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4300800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ayout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blipFill>
      <a:blip xmlns:r="http://schemas.openxmlformats.org/officeDocument/2006/relationships" r:embed="rId2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solidFill>
            <a:schemeClr val="bg1"/>
          </a:solidFill>
        </a:defRPr>
      </a:pPr>
      <a:endParaRPr lang="zh-CN"/>
    </a:p>
  </c:txPr>
  <c:externalData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24F41-D8CC-6B40-A33B-C245B7969A51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5CE6-0EF6-5145-A965-825A3D108C1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8658-5951-44EB-A28B-9A243EB7B8B4}" type="datetimeFigureOut">
              <a:rPr lang="zh-CN" altLang="en-US" smtClean="0"/>
              <a:pPr/>
              <a:t>2021/10/17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794CF-3505-47C6-98C1-EF577F670F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（原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" y="153670"/>
            <a:ext cx="1960245" cy="4552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8" name="图片 7" descr="logo（原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" y="153670"/>
            <a:ext cx="1960245" cy="4552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8" name="图片 7" descr="logo（原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" y="153670"/>
            <a:ext cx="1960245" cy="4552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8" name="图片 7" descr="logo（原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" y="153670"/>
            <a:ext cx="1960245" cy="4552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84130" y="219075"/>
            <a:ext cx="1816100" cy="42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100" y="210820"/>
            <a:ext cx="1896745" cy="440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8" name="图片 7" descr="logo（原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10" y="153670"/>
            <a:ext cx="1960245" cy="4552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8" name="图片 7" descr="logo（原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3980" y="163195"/>
            <a:ext cx="2493010" cy="57912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58495" y="1039495"/>
            <a:ext cx="11032490" cy="190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809B-53E5-354D-8AAE-9931DC8034B7}" type="datetimeFigureOut">
              <a:rPr kumimoji="1" lang="zh-CN" altLang="en-US" smtClean="0"/>
              <a:pPr/>
              <a:t>2021/10/17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EF3A-2091-104A-91BC-D3EC82EBE24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yh\AppData\Local\Temp\wps\INetCache\16d61b191c7939e37da2406ffd19f183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file:///C:\Users\wyh\AppData\Local\Temp\wps\INetCache\82c06f4c642ce5f9a4434e071f3e5d50" TargetMode="Externa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file:///C:\Users\wyh\AppData\Local\Temp\wps\INetCache\58a03fedc7fdc02fc8312878f84675fb" TargetMode="External"/><Relationship Id="rId5" Type="http://schemas.openxmlformats.org/officeDocument/2006/relationships/image" Target="../media/image34.jpeg"/><Relationship Id="rId4" Type="http://schemas.openxmlformats.org/officeDocument/2006/relationships/image" Target="file:///C:\Users\wyh\AppData\Local\Temp\wps\INetCache\865149b66ce511854f022803a23ad3f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4" Type="http://schemas.openxmlformats.org/officeDocument/2006/relationships/image" Target="file:///C:\Users\wyh\AppData\Local\Temp\wps\INetCache\e534b7335573e76756dc51e4a9b6e20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" Type="http://schemas.openxmlformats.org/officeDocument/2006/relationships/tags" Target="../tags/tag14.xml"/><Relationship Id="rId21" Type="http://schemas.openxmlformats.org/officeDocument/2006/relationships/image" Target="../media/image10.png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image" Target="../media/image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支持两种集群模式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025" y="1764024"/>
            <a:ext cx="5274310" cy="268122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764024"/>
            <a:ext cx="5274310" cy="268122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麻雀虽小但五脏俱全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3600" y="1705738"/>
          <a:ext cx="10809980" cy="3825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190"/>
                <a:gridCol w="6368790"/>
              </a:tblGrid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ARM,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支持全文检索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内置支持多种分词器</a:t>
                      </a:r>
                    </a:p>
                  </a:txBody>
                  <a:tcPr/>
                </a:tc>
              </a:tr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支持单机版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支持集群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10.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bitmap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统计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-50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</a:tr>
              <a:tr h="478155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单节点最小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4G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内存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最大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4T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11.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支持采用倒排表统计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-10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</a:tr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默认快照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误删数据可恢复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12.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kdi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通用统计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-&gt;1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</a:tr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内存表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硬盘加速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分级缓存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13.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支持稀疏列快速统计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-null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值不占存储不参与运算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</a:tr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支持图片与文件存储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14.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lucene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的</a:t>
                      </a:r>
                      <a:r>
                        <a:rPr lang="en-US" altLang="zh-CN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docvalues</a:t>
                      </a:r>
                      <a:r>
                        <a:rPr lang="zh-CN" altLang="en-US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进行统计分析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</a:tr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地理位置检索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时空碰撞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轨迹匹配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支持汇聚列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复制列</a:t>
                      </a:r>
                    </a:p>
                  </a:txBody>
                  <a:tcPr/>
                </a:tc>
              </a:tr>
              <a:tr h="478241"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向量匹配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人脸检索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16.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支持高并发更新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累加更新</a:t>
                      </a:r>
                      <a:r>
                        <a:rPr lang="en-US" altLang="zh-CN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多值列追加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标题 6"/>
          <p:cNvSpPr>
            <a:spLocks noGrp="1"/>
          </p:cNvSpPr>
          <p:nvPr/>
        </p:nvSpPr>
        <p:spPr>
          <a:xfrm>
            <a:off x="2501121" y="1245686"/>
            <a:ext cx="6373639" cy="46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LXDB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的一些特性</a:t>
            </a:r>
            <a:endParaRPr lang="en-US" altLang="zh-CN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内存表/硬盘加速/分级缓存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633600" y="1566250"/>
            <a:ext cx="4655267" cy="897123"/>
          </a:xfrm>
          <a:prstGeom prst="roundRect">
            <a:avLst>
              <a:gd name="adj" fmla="val 16667"/>
            </a:avLst>
          </a:prstGeom>
          <a:solidFill>
            <a:srgbClr val="2E75B6"/>
          </a:solidFill>
          <a:ln w="6350">
            <a:solidFill>
              <a:srgbClr val="5B9BD5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索引层</a:t>
            </a:r>
          </a:p>
        </p:txBody>
      </p:sp>
      <p:sp>
        <p:nvSpPr>
          <p:cNvPr id="7" name="矩形 18"/>
          <p:cNvSpPr>
            <a:spLocks noChangeArrowheads="1"/>
          </p:cNvSpPr>
          <p:nvPr/>
        </p:nvSpPr>
        <p:spPr bwMode="auto">
          <a:xfrm>
            <a:off x="740573" y="2011317"/>
            <a:ext cx="952946" cy="386594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000" b="1" i="0" u="none" strike="noStrike" cap="none" normalizeH="0" baseline="0" smtClean="0">
                <a:ln>
                  <a:noFill/>
                </a:ln>
                <a:solidFill>
                  <a:srgbClr val="2E75B6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倒排索引</a:t>
            </a:r>
          </a:p>
        </p:txBody>
      </p:sp>
      <p:sp>
        <p:nvSpPr>
          <p:cNvPr id="8" name="矩形 20"/>
          <p:cNvSpPr>
            <a:spLocks noChangeArrowheads="1"/>
          </p:cNvSpPr>
          <p:nvPr/>
        </p:nvSpPr>
        <p:spPr bwMode="auto">
          <a:xfrm>
            <a:off x="1913538" y="2011048"/>
            <a:ext cx="952946" cy="385922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000" b="1" smtClean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bitmap</a:t>
            </a:r>
            <a:r>
              <a:rPr kumimoji="0" lang="zh-CN" sz="1000" b="1" i="0" u="none" strike="noStrike" cap="none" normalizeH="0" baseline="0" smtClean="0">
                <a:ln>
                  <a:noFill/>
                </a:ln>
                <a:solidFill>
                  <a:srgbClr val="2E75B6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</a:p>
        </p:txBody>
      </p:sp>
      <p:sp>
        <p:nvSpPr>
          <p:cNvPr id="9" name="矩形 21"/>
          <p:cNvSpPr>
            <a:spLocks noChangeArrowheads="1"/>
          </p:cNvSpPr>
          <p:nvPr/>
        </p:nvSpPr>
        <p:spPr bwMode="auto">
          <a:xfrm>
            <a:off x="3086658" y="2011048"/>
            <a:ext cx="952946" cy="385922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000" b="1" i="0" u="none" strike="noStrike" cap="none" normalizeH="0" baseline="0" smtClean="0">
                <a:ln>
                  <a:noFill/>
                </a:ln>
                <a:solidFill>
                  <a:srgbClr val="2E75B6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空间索引</a:t>
            </a: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4259623" y="2007956"/>
            <a:ext cx="952946" cy="385787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000" b="1" smtClean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KDI</a:t>
            </a:r>
            <a:r>
              <a:rPr lang="zh-CN" altLang="en-US" sz="1000" b="1" smtClean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</a:t>
            </a:r>
            <a:r>
              <a:rPr kumimoji="0" lang="zh-CN" altLang="en-US" sz="1000" b="1" i="0" u="none" strike="noStrike" cap="none" normalizeH="0" baseline="0" smtClean="0">
                <a:ln>
                  <a:noFill/>
                </a:ln>
                <a:solidFill>
                  <a:srgbClr val="2E75B6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6120000" y="1566250"/>
            <a:ext cx="4655267" cy="897123"/>
          </a:xfrm>
          <a:prstGeom prst="roundRect">
            <a:avLst>
              <a:gd name="adj" fmla="val 16667"/>
            </a:avLst>
          </a:prstGeom>
          <a:solidFill>
            <a:srgbClr val="2E75B6"/>
          </a:solidFill>
          <a:ln w="6350">
            <a:solidFill>
              <a:srgbClr val="5B9BD5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存储层</a:t>
            </a:r>
          </a:p>
        </p:txBody>
      </p:sp>
      <p:sp>
        <p:nvSpPr>
          <p:cNvPr id="12" name="矩形 20"/>
          <p:cNvSpPr>
            <a:spLocks noChangeArrowheads="1"/>
          </p:cNvSpPr>
          <p:nvPr/>
        </p:nvSpPr>
        <p:spPr bwMode="auto">
          <a:xfrm>
            <a:off x="6599907" y="2007821"/>
            <a:ext cx="952946" cy="385922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b="1" smtClean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行存储</a:t>
            </a:r>
          </a:p>
        </p:txBody>
      </p:sp>
      <p:sp>
        <p:nvSpPr>
          <p:cNvPr id="13" name="矩形 20"/>
          <p:cNvSpPr>
            <a:spLocks noChangeArrowheads="1"/>
          </p:cNvSpPr>
          <p:nvPr/>
        </p:nvSpPr>
        <p:spPr bwMode="auto">
          <a:xfrm>
            <a:off x="8003194" y="2007821"/>
            <a:ext cx="952946" cy="385922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b="1" smtClean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列存储</a:t>
            </a:r>
          </a:p>
        </p:txBody>
      </p:sp>
      <p:sp>
        <p:nvSpPr>
          <p:cNvPr id="14" name="矩形 20"/>
          <p:cNvSpPr>
            <a:spLocks noChangeArrowheads="1"/>
          </p:cNvSpPr>
          <p:nvPr/>
        </p:nvSpPr>
        <p:spPr bwMode="auto">
          <a:xfrm>
            <a:off x="9442695" y="2007821"/>
            <a:ext cx="952946" cy="385922"/>
          </a:xfrm>
          <a:prstGeom prst="rect">
            <a:avLst/>
          </a:prstGeom>
          <a:solidFill>
            <a:srgbClr val="F5F7F9"/>
          </a:solidFill>
          <a:ln w="6350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000" b="1" smtClean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大文件存储</a:t>
            </a:r>
          </a:p>
        </p:txBody>
      </p:sp>
      <p:cxnSp>
        <p:nvCxnSpPr>
          <p:cNvPr id="17" name="直接箭头连接符 16"/>
          <p:cNvCxnSpPr>
            <a:stCxn id="6" idx="2"/>
            <a:endCxn id="15" idx="0"/>
          </p:cNvCxnSpPr>
          <p:nvPr/>
        </p:nvCxnSpPr>
        <p:spPr>
          <a:xfrm>
            <a:off x="2961870" y="2464007"/>
            <a:ext cx="367665" cy="1148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5" idx="0"/>
          </p:cNvCxnSpPr>
          <p:nvPr/>
        </p:nvCxnSpPr>
        <p:spPr>
          <a:xfrm flipH="1">
            <a:off x="3329535" y="2464007"/>
            <a:ext cx="5118735" cy="1148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24"/>
          <p:cNvSpPr/>
          <p:nvPr/>
        </p:nvSpPr>
        <p:spPr>
          <a:xfrm>
            <a:off x="5541645" y="4153535"/>
            <a:ext cx="690880" cy="408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6635" y="3636645"/>
            <a:ext cx="4308475" cy="1337945"/>
          </a:xfrm>
          <a:prstGeom prst="rect">
            <a:avLst/>
          </a:prstGeom>
          <a:noFill/>
          <a:ln w="28575" cmpd="sng">
            <a:solidFill>
              <a:srgbClr val="2C89CE"/>
            </a:solidFill>
            <a:prstDash val="sysDot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每种格式都可单独按表加速；</a:t>
            </a:r>
            <a:endParaRPr lang="en-US" altLang="zh-CN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加速介质可以是内存也可以是固态硬盘；</a:t>
            </a:r>
            <a:endParaRPr lang="en-US" altLang="zh-CN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可以随时动态热切。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89700" y="3608070"/>
            <a:ext cx="4460875" cy="1753235"/>
          </a:xfrm>
          <a:prstGeom prst="rect">
            <a:avLst/>
          </a:prstGeom>
          <a:noFill/>
          <a:ln w="28575" cmpd="sng">
            <a:solidFill>
              <a:srgbClr val="2C89CE"/>
            </a:solidFill>
            <a:prstDash val="sysDot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大领导来视察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要演示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将重要的表加载到内存里；</a:t>
            </a:r>
            <a:endParaRPr lang="en-US" altLang="zh-CN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高频访问的表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索引部分放在固态硬盘里；</a:t>
            </a:r>
            <a:endParaRPr lang="en-US" altLang="zh-CN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频繁更新的表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将更新索引放在内存里。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多维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统计</a:t>
            </a:r>
          </a:p>
        </p:txBody>
      </p:sp>
      <p:grpSp>
        <p:nvGrpSpPr>
          <p:cNvPr id="2" name="组合 30"/>
          <p:cNvGrpSpPr/>
          <p:nvPr/>
        </p:nvGrpSpPr>
        <p:grpSpPr>
          <a:xfrm>
            <a:off x="6259760" y="1653905"/>
            <a:ext cx="5080705" cy="3991165"/>
            <a:chOff x="15419" y="4464"/>
            <a:chExt cx="19388" cy="15076"/>
          </a:xfrm>
        </p:grpSpPr>
        <p:sp>
          <p:nvSpPr>
            <p:cNvPr id="32" name="矩形 31"/>
            <p:cNvSpPr/>
            <p:nvPr/>
          </p:nvSpPr>
          <p:spPr>
            <a:xfrm>
              <a:off x="15475" y="4501"/>
              <a:ext cx="19332" cy="148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rgbClr val="2E75B6"/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7" y="4464"/>
              <a:ext cx="17169" cy="137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</p:pic>
        <p:sp>
          <p:nvSpPr>
            <p:cNvPr id="36" name="文本框 35"/>
            <p:cNvSpPr txBox="1"/>
            <p:nvPr/>
          </p:nvSpPr>
          <p:spPr>
            <a:xfrm>
              <a:off x="19614" y="14707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19614" y="11528"/>
              <a:ext cx="2158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35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614" y="8349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56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935" y="14707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43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flipH="1">
              <a:off x="22935" y="11528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36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935" y="8349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58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092" y="14707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44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 flipH="1">
              <a:off x="26092" y="11528"/>
              <a:ext cx="2086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40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6092" y="8349"/>
              <a:ext cx="2083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62</a:t>
              </a:r>
            </a:p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19010" y="18258"/>
              <a:ext cx="10187" cy="0"/>
            </a:xfrm>
            <a:prstGeom prst="straightConnector1">
              <a:avLst/>
            </a:prstGeom>
            <a:ln w="38100">
              <a:solidFill>
                <a:srgbClr val="2E75B6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22936" y="18499"/>
              <a:ext cx="4849" cy="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时间维度</a:t>
              </a:r>
            </a:p>
          </p:txBody>
        </p:sp>
        <p:cxnSp>
          <p:nvCxnSpPr>
            <p:cNvPr id="47" name="直接箭头连接符 46"/>
            <p:cNvCxnSpPr/>
            <p:nvPr/>
          </p:nvCxnSpPr>
          <p:spPr>
            <a:xfrm flipV="1">
              <a:off x="16908" y="9207"/>
              <a:ext cx="13" cy="7522"/>
            </a:xfrm>
            <a:prstGeom prst="straightConnector1">
              <a:avLst/>
            </a:prstGeom>
            <a:ln w="38100">
              <a:solidFill>
                <a:srgbClr val="2E75B6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V="1">
              <a:off x="30556" y="14308"/>
              <a:ext cx="3568" cy="3611"/>
            </a:xfrm>
            <a:prstGeom prst="straightConnector1">
              <a:avLst/>
            </a:prstGeom>
            <a:ln w="38100">
              <a:solidFill>
                <a:srgbClr val="2E75B6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15419" y="11400"/>
              <a:ext cx="758" cy="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品牌维度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 rot="18777634">
              <a:off x="31335" y="16368"/>
              <a:ext cx="3416" cy="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地区维度</a:t>
              </a:r>
            </a:p>
          </p:txBody>
        </p:sp>
      </p:grpSp>
      <p:graphicFrame>
        <p:nvGraphicFramePr>
          <p:cNvPr id="51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46455" y="1380490"/>
          <a:ext cx="4621530" cy="4398645"/>
        </p:xfrm>
        <a:graphic>
          <a:graphicData uri="http://schemas.openxmlformats.org/drawingml/2006/table">
            <a:tbl>
              <a:tblPr firstRow="1" bandRow="1">
                <a:tableStyleId>{156944B3-D5CA-44A4-9953-89F6FF702A51}</a:tableStyleId>
              </a:tblPr>
              <a:tblGrid>
                <a:gridCol w="1047115"/>
                <a:gridCol w="1196975"/>
                <a:gridCol w="982345"/>
                <a:gridCol w="1395095"/>
              </a:tblGrid>
              <a:tr h="375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地区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rgbClr val="2E78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rgbClr val="2E78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rgbClr val="2E78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保有量（万）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rgbClr val="2E78BF"/>
                    </a:solidFill>
                  </a:tcPr>
                </a:tc>
              </a:tr>
              <a:tr h="335280">
                <a:tc rowSpan="9"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浙江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2010</a:t>
                      </a:r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一季度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大众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56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奔驰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35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宝马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2010</a:t>
                      </a:r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二季度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大众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奔驰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宝马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43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2010</a:t>
                      </a:r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三季度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大众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62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奔驰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宝马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44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rowSpan="3"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2010</a:t>
                      </a:r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一季度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大众</a:t>
                      </a:r>
                    </a:p>
                  </a:txBody>
                  <a:tcPr marL="182880" marR="182880" marT="91440" marB="91440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。。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奔驰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。。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宝马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。。</a:t>
                      </a:r>
                    </a:p>
                  </a:txBody>
                  <a:tcPr marL="182880" marR="182880" marT="91440" marB="91440"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单列统计上的优势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2" descr="https://images2015.cnblogs.com/blog/48590/201706/48590-20170608142657903-17751647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2278" y="1423685"/>
            <a:ext cx="10111171" cy="22223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7744" y="1056379"/>
            <a:ext cx="10613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在单列统计分析的场景上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性能非常高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数据结构可选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doclist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bitmap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45160" y="4583430"/>
            <a:ext cx="3627755" cy="142367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词典里按列的值组织</a:t>
            </a:r>
            <a:endParaRPr lang="en-US" altLang="zh-CN" sz="16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重复的词只存储一份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空值不存储</a:t>
            </a:r>
            <a:endParaRPr lang="en-US" altLang="zh-CN" sz="16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遍历完倒排表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即完成统计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上箭头 15"/>
          <p:cNvSpPr/>
          <p:nvPr/>
        </p:nvSpPr>
        <p:spPr>
          <a:xfrm>
            <a:off x="2119608" y="3727048"/>
            <a:ext cx="555585" cy="740780"/>
          </a:xfrm>
          <a:prstGeom prst="up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圆角矩形 16"/>
          <p:cNvSpPr/>
          <p:nvPr/>
        </p:nvSpPr>
        <p:spPr>
          <a:xfrm>
            <a:off x="6009005" y="4549140"/>
            <a:ext cx="6094095" cy="1540510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倒排表里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采用跳跃表实现</a:t>
            </a:r>
            <a:endParaRPr lang="en-US" altLang="zh-CN" sz="16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1: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可以结合筛选条件跳跃不需要的数据</a:t>
            </a:r>
            <a:endParaRPr lang="en-US" altLang="zh-CN" sz="16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2: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按块读取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,count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统计性能非常高</a:t>
            </a:r>
            <a:endParaRPr lang="en-US" altLang="zh-CN" sz="16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3: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性能与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的检索性能相当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速度超快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毫秒级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每秒</a:t>
            </a:r>
            <a:r>
              <a:rPr lang="en-US" altLang="zh-CN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30~50</a:t>
            </a:r>
            <a:r>
              <a:rPr lang="zh-CN" altLang="en-US" sz="1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上箭头 17"/>
          <p:cNvSpPr/>
          <p:nvPr/>
        </p:nvSpPr>
        <p:spPr>
          <a:xfrm>
            <a:off x="7687031" y="2685327"/>
            <a:ext cx="555585" cy="1770926"/>
          </a:xfrm>
          <a:prstGeom prst="up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9" name="矩形 18"/>
          <p:cNvSpPr/>
          <p:nvPr/>
        </p:nvSpPr>
        <p:spPr>
          <a:xfrm>
            <a:off x="257744" y="1654552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标签分析</a:t>
            </a:r>
          </a:p>
        </p:txBody>
      </p:sp>
      <p:sp>
        <p:nvSpPr>
          <p:cNvPr id="20" name="矩形 19"/>
          <p:cNvSpPr/>
          <p:nvPr/>
        </p:nvSpPr>
        <p:spPr>
          <a:xfrm>
            <a:off x="257744" y="22018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用户画像</a:t>
            </a:r>
          </a:p>
        </p:txBody>
      </p:sp>
      <p:sp>
        <p:nvSpPr>
          <p:cNvPr id="21" name="矩形 20"/>
          <p:cNvSpPr/>
          <p:nvPr/>
        </p:nvSpPr>
        <p:spPr>
          <a:xfrm>
            <a:off x="312062" y="27215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稀疏列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单列统计上存在的问题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2" descr="https://images2015.cnblogs.com/blog/48590/201706/48590-20170608142657903-17751647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0246" y="1073547"/>
            <a:ext cx="10111171" cy="2222340"/>
          </a:xfrm>
          <a:prstGeom prst="rect">
            <a:avLst/>
          </a:prstGeom>
          <a:noFill/>
        </p:spPr>
      </p:pic>
      <p:sp>
        <p:nvSpPr>
          <p:cNvPr id="12" name="圆角矩形 11"/>
          <p:cNvSpPr/>
          <p:nvPr/>
        </p:nvSpPr>
        <p:spPr>
          <a:xfrm>
            <a:off x="800582" y="4360768"/>
            <a:ext cx="3183034" cy="142368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smtClean="0"/>
              <a:t>当词典的值的个数太多的时候</a:t>
            </a:r>
            <a:endParaRPr lang="en-US" altLang="zh-CN" sz="1600" b="1" smtClean="0"/>
          </a:p>
          <a:p>
            <a:pPr algn="ctr"/>
            <a:r>
              <a:rPr lang="zh-CN" altLang="en-US" sz="1600" b="1" smtClean="0"/>
              <a:t>性能急剧下降</a:t>
            </a:r>
            <a:endParaRPr lang="en-US" altLang="zh-CN" sz="1600" b="1" smtClean="0"/>
          </a:p>
          <a:p>
            <a:pPr algn="ctr"/>
            <a:r>
              <a:rPr lang="en-US" altLang="zh-CN" sz="1600" b="1" smtClean="0"/>
              <a:t>lucene</a:t>
            </a:r>
            <a:r>
              <a:rPr lang="zh-CN" altLang="en-US" sz="1600" b="1" smtClean="0"/>
              <a:t>不擅长遍历太长的倒排表</a:t>
            </a:r>
            <a:endParaRPr lang="en-US" altLang="zh-CN" sz="1600" b="1" smtClean="0"/>
          </a:p>
          <a:p>
            <a:pPr algn="ctr"/>
            <a:r>
              <a:rPr lang="zh-CN" altLang="en-US" sz="1600" b="1" smtClean="0"/>
              <a:t>涉及太多的词典指针指向变换</a:t>
            </a:r>
            <a:endParaRPr lang="en-US" altLang="zh-CN" sz="1600" b="1" dirty="0" smtClean="0"/>
          </a:p>
        </p:txBody>
      </p:sp>
      <p:sp>
        <p:nvSpPr>
          <p:cNvPr id="13" name="上箭头 12"/>
          <p:cNvSpPr/>
          <p:nvPr/>
        </p:nvSpPr>
        <p:spPr>
          <a:xfrm>
            <a:off x="1830725" y="3504241"/>
            <a:ext cx="555585" cy="740780"/>
          </a:xfrm>
          <a:prstGeom prst="up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4" name="圆角矩形 13"/>
          <p:cNvSpPr/>
          <p:nvPr/>
        </p:nvSpPr>
        <p:spPr>
          <a:xfrm>
            <a:off x="5592502" y="4360768"/>
            <a:ext cx="5741039" cy="142368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smtClean="0"/>
              <a:t>当有筛选条件的时候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倒排表的跳跃表存在列存按块存储同样的问题</a:t>
            </a:r>
            <a:r>
              <a:rPr lang="en-US" altLang="zh-CN" sz="1600" b="1" smtClean="0"/>
              <a:t>,</a:t>
            </a:r>
            <a:r>
              <a:rPr lang="zh-CN" altLang="en-US" sz="1600" b="1" smtClean="0"/>
              <a:t>不能有效的进行</a:t>
            </a:r>
            <a:r>
              <a:rPr lang="en-US" altLang="zh-CN" sz="1600" b="1" smtClean="0"/>
              <a:t>skip</a:t>
            </a:r>
            <a:r>
              <a:rPr lang="zh-CN" altLang="en-US" sz="1600" b="1" smtClean="0"/>
              <a:t>掉数据块</a:t>
            </a:r>
            <a:r>
              <a:rPr lang="en-US" altLang="zh-CN" sz="1600" b="1" smtClean="0"/>
              <a:t>.</a:t>
            </a:r>
            <a:endParaRPr lang="zh-CN" altLang="en-US" sz="1600" b="1" dirty="0"/>
          </a:p>
        </p:txBody>
      </p:sp>
      <p:sp>
        <p:nvSpPr>
          <p:cNvPr id="15" name="上箭头 14"/>
          <p:cNvSpPr/>
          <p:nvPr/>
        </p:nvSpPr>
        <p:spPr>
          <a:xfrm>
            <a:off x="7374890" y="2682240"/>
            <a:ext cx="555625" cy="1550670"/>
          </a:xfrm>
          <a:prstGeom prst="up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t="3236"/>
          <a:stretch>
            <a:fillRect/>
          </a:stretch>
        </p:blipFill>
        <p:spPr bwMode="auto">
          <a:xfrm>
            <a:off x="248920" y="1094105"/>
            <a:ext cx="1637665" cy="281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圆角矩形 8"/>
          <p:cNvSpPr/>
          <p:nvPr/>
        </p:nvSpPr>
        <p:spPr>
          <a:xfrm>
            <a:off x="3517800" y="1237978"/>
            <a:ext cx="3310359" cy="87967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</a:rPr>
              <a:t>将字典进行编号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>
          <a:xfrm rot="10800000">
            <a:off x="1908918" y="1435385"/>
            <a:ext cx="1608882" cy="243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1"/>
          </p:cNvCxnSpPr>
          <p:nvPr/>
        </p:nvCxnSpPr>
        <p:spPr>
          <a:xfrm rot="10800000" flipV="1">
            <a:off x="2036242" y="1678451"/>
            <a:ext cx="1481559" cy="358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1"/>
          </p:cNvCxnSpPr>
          <p:nvPr/>
        </p:nvCxnSpPr>
        <p:spPr>
          <a:xfrm rot="10800000" flipV="1">
            <a:off x="1989942" y="1678450"/>
            <a:ext cx="1527858" cy="11806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3459926" y="2754262"/>
            <a:ext cx="3310359" cy="87967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每一万个编号组成</a:t>
            </a:r>
            <a:endParaRPr lang="en-US" altLang="zh-CN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一个字典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5074285" y="2158365"/>
            <a:ext cx="509905" cy="492760"/>
          </a:xfrm>
          <a:prstGeom prst="down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20" name="圆角矩形 19"/>
          <p:cNvSpPr/>
          <p:nvPr/>
        </p:nvSpPr>
        <p:spPr>
          <a:xfrm>
            <a:off x="4628970" y="4132807"/>
            <a:ext cx="1469985" cy="544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block1</a:t>
            </a:r>
            <a:endParaRPr lang="zh-CN" altLang="en-US" b="1" dirty="0"/>
          </a:p>
        </p:txBody>
      </p:sp>
      <p:sp>
        <p:nvSpPr>
          <p:cNvPr id="21" name="圆角矩形 20"/>
          <p:cNvSpPr/>
          <p:nvPr/>
        </p:nvSpPr>
        <p:spPr>
          <a:xfrm>
            <a:off x="4617395" y="4873586"/>
            <a:ext cx="1469985" cy="544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block2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4628969" y="5614366"/>
            <a:ext cx="1469985" cy="544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block3</a:t>
            </a:r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6654539" y="4190681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1:2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7835156" y="417910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2:2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8853728" y="417910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3:1</a:t>
            </a:r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9849150" y="417910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4:2</a:t>
            </a:r>
            <a:endParaRPr lang="zh-CN" altLang="en-US" b="1" dirty="0"/>
          </a:p>
        </p:txBody>
      </p:sp>
      <p:sp>
        <p:nvSpPr>
          <p:cNvPr id="27" name="矩形 26"/>
          <p:cNvSpPr/>
          <p:nvPr/>
        </p:nvSpPr>
        <p:spPr>
          <a:xfrm>
            <a:off x="10925596" y="417910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5:2</a:t>
            </a:r>
            <a:endParaRPr lang="zh-CN" altLang="en-US" b="1" dirty="0"/>
          </a:p>
        </p:txBody>
      </p:sp>
      <p:sp>
        <p:nvSpPr>
          <p:cNvPr id="28" name="右箭头 27"/>
          <p:cNvSpPr/>
          <p:nvPr/>
        </p:nvSpPr>
        <p:spPr>
          <a:xfrm>
            <a:off x="6179978" y="4294852"/>
            <a:ext cx="393539" cy="25464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cxnSp>
        <p:nvCxnSpPr>
          <p:cNvPr id="29" name="直接箭头连接符 28"/>
          <p:cNvCxnSpPr>
            <a:stCxn id="23" idx="3"/>
            <a:endCxn id="24" idx="1"/>
          </p:cNvCxnSpPr>
          <p:nvPr/>
        </p:nvCxnSpPr>
        <p:spPr>
          <a:xfrm flipV="1">
            <a:off x="7418469" y="4370233"/>
            <a:ext cx="41656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3"/>
            <a:endCxn id="25" idx="1"/>
          </p:cNvCxnSpPr>
          <p:nvPr/>
        </p:nvCxnSpPr>
        <p:spPr>
          <a:xfrm>
            <a:off x="8599086" y="4370089"/>
            <a:ext cx="2546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5" idx="3"/>
            <a:endCxn id="26" idx="1"/>
          </p:cNvCxnSpPr>
          <p:nvPr/>
        </p:nvCxnSpPr>
        <p:spPr>
          <a:xfrm>
            <a:off x="9617658" y="4370089"/>
            <a:ext cx="2311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6" idx="3"/>
            <a:endCxn id="27" idx="1"/>
          </p:cNvCxnSpPr>
          <p:nvPr/>
        </p:nvCxnSpPr>
        <p:spPr>
          <a:xfrm>
            <a:off x="10612445" y="4370089"/>
            <a:ext cx="3130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677688" y="4943036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9:2</a:t>
            </a:r>
            <a:endParaRPr lang="zh-CN" altLang="en-US" b="1" dirty="0"/>
          </a:p>
        </p:txBody>
      </p:sp>
      <p:sp>
        <p:nvSpPr>
          <p:cNvPr id="34" name="矩形 33"/>
          <p:cNvSpPr/>
          <p:nvPr/>
        </p:nvSpPr>
        <p:spPr>
          <a:xfrm>
            <a:off x="7858305" y="4931462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12:2</a:t>
            </a:r>
            <a:endParaRPr lang="zh-CN" altLang="en-US" b="1" dirty="0"/>
          </a:p>
        </p:txBody>
      </p:sp>
      <p:sp>
        <p:nvSpPr>
          <p:cNvPr id="35" name="矩形 34"/>
          <p:cNvSpPr/>
          <p:nvPr/>
        </p:nvSpPr>
        <p:spPr>
          <a:xfrm>
            <a:off x="8876877" y="4931462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13:1</a:t>
            </a:r>
            <a:endParaRPr lang="zh-CN" altLang="en-US" b="1" dirty="0"/>
          </a:p>
        </p:txBody>
      </p:sp>
      <p:sp>
        <p:nvSpPr>
          <p:cNvPr id="36" name="矩形 35"/>
          <p:cNvSpPr/>
          <p:nvPr/>
        </p:nvSpPr>
        <p:spPr>
          <a:xfrm>
            <a:off x="9872299" y="4931462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84:2</a:t>
            </a:r>
            <a:endParaRPr lang="zh-CN" altLang="en-US" b="1" dirty="0"/>
          </a:p>
        </p:txBody>
      </p:sp>
      <p:sp>
        <p:nvSpPr>
          <p:cNvPr id="37" name="矩形 36"/>
          <p:cNvSpPr/>
          <p:nvPr/>
        </p:nvSpPr>
        <p:spPr>
          <a:xfrm>
            <a:off x="10948745" y="4931462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25:2</a:t>
            </a:r>
            <a:endParaRPr lang="zh-CN" altLang="en-US" b="1" dirty="0"/>
          </a:p>
        </p:txBody>
      </p:sp>
      <p:cxnSp>
        <p:nvCxnSpPr>
          <p:cNvPr id="38" name="直接箭头连接符 37"/>
          <p:cNvCxnSpPr>
            <a:stCxn id="33" idx="3"/>
            <a:endCxn id="34" idx="1"/>
          </p:cNvCxnSpPr>
          <p:nvPr/>
        </p:nvCxnSpPr>
        <p:spPr>
          <a:xfrm flipV="1">
            <a:off x="7441618" y="5122588"/>
            <a:ext cx="41656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4" idx="3"/>
            <a:endCxn id="35" idx="1"/>
          </p:cNvCxnSpPr>
          <p:nvPr/>
        </p:nvCxnSpPr>
        <p:spPr>
          <a:xfrm>
            <a:off x="8622235" y="5122444"/>
            <a:ext cx="2546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5" idx="3"/>
            <a:endCxn id="36" idx="1"/>
          </p:cNvCxnSpPr>
          <p:nvPr/>
        </p:nvCxnSpPr>
        <p:spPr>
          <a:xfrm>
            <a:off x="9640807" y="5122444"/>
            <a:ext cx="2317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3"/>
            <a:endCxn id="37" idx="1"/>
          </p:cNvCxnSpPr>
          <p:nvPr/>
        </p:nvCxnSpPr>
        <p:spPr>
          <a:xfrm>
            <a:off x="10636229" y="5122444"/>
            <a:ext cx="312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642964" y="5672241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15:2</a:t>
            </a:r>
            <a:endParaRPr lang="zh-CN" altLang="en-US" b="1" dirty="0"/>
          </a:p>
        </p:txBody>
      </p:sp>
      <p:sp>
        <p:nvSpPr>
          <p:cNvPr id="43" name="矩形 42"/>
          <p:cNvSpPr/>
          <p:nvPr/>
        </p:nvSpPr>
        <p:spPr>
          <a:xfrm>
            <a:off x="7823581" y="566066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32:2</a:t>
            </a:r>
            <a:endParaRPr lang="zh-CN" altLang="en-US" b="1" dirty="0"/>
          </a:p>
        </p:txBody>
      </p:sp>
      <p:sp>
        <p:nvSpPr>
          <p:cNvPr id="44" name="矩形 43"/>
          <p:cNvSpPr/>
          <p:nvPr/>
        </p:nvSpPr>
        <p:spPr>
          <a:xfrm>
            <a:off x="8842153" y="566066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93:1</a:t>
            </a:r>
            <a:endParaRPr lang="zh-CN" altLang="en-US" b="1" dirty="0"/>
          </a:p>
        </p:txBody>
      </p:sp>
      <p:sp>
        <p:nvSpPr>
          <p:cNvPr id="45" name="矩形 44"/>
          <p:cNvSpPr/>
          <p:nvPr/>
        </p:nvSpPr>
        <p:spPr>
          <a:xfrm>
            <a:off x="9837575" y="566066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74:2</a:t>
            </a:r>
            <a:endParaRPr lang="zh-CN" altLang="en-US" b="1" dirty="0"/>
          </a:p>
        </p:txBody>
      </p:sp>
      <p:sp>
        <p:nvSpPr>
          <p:cNvPr id="46" name="矩形 45"/>
          <p:cNvSpPr/>
          <p:nvPr/>
        </p:nvSpPr>
        <p:spPr>
          <a:xfrm>
            <a:off x="10914021" y="5660667"/>
            <a:ext cx="763930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/>
              <a:t>45:2</a:t>
            </a:r>
            <a:endParaRPr lang="zh-CN" altLang="en-US" b="1" dirty="0"/>
          </a:p>
        </p:txBody>
      </p:sp>
      <p:cxnSp>
        <p:nvCxnSpPr>
          <p:cNvPr id="47" name="直接箭头连接符 46"/>
          <p:cNvCxnSpPr>
            <a:stCxn id="42" idx="3"/>
            <a:endCxn id="43" idx="1"/>
          </p:cNvCxnSpPr>
          <p:nvPr/>
        </p:nvCxnSpPr>
        <p:spPr>
          <a:xfrm flipV="1">
            <a:off x="7406894" y="5851793"/>
            <a:ext cx="417195" cy="1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3" idx="3"/>
            <a:endCxn id="44" idx="1"/>
          </p:cNvCxnSpPr>
          <p:nvPr/>
        </p:nvCxnSpPr>
        <p:spPr>
          <a:xfrm>
            <a:off x="8587511" y="5851649"/>
            <a:ext cx="2546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4" idx="3"/>
            <a:endCxn id="45" idx="1"/>
          </p:cNvCxnSpPr>
          <p:nvPr/>
        </p:nvCxnSpPr>
        <p:spPr>
          <a:xfrm>
            <a:off x="9606083" y="5851649"/>
            <a:ext cx="2311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5" idx="3"/>
            <a:endCxn id="46" idx="1"/>
          </p:cNvCxnSpPr>
          <p:nvPr/>
        </p:nvCxnSpPr>
        <p:spPr>
          <a:xfrm>
            <a:off x="10601505" y="5851649"/>
            <a:ext cx="312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右箭头 50"/>
          <p:cNvSpPr/>
          <p:nvPr/>
        </p:nvSpPr>
        <p:spPr>
          <a:xfrm>
            <a:off x="6168403" y="5024057"/>
            <a:ext cx="393539" cy="25464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52" name="右箭头 51"/>
          <p:cNvSpPr/>
          <p:nvPr/>
        </p:nvSpPr>
        <p:spPr>
          <a:xfrm>
            <a:off x="6156828" y="5741688"/>
            <a:ext cx="393539" cy="25464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54" name="矩形 53"/>
          <p:cNvSpPr/>
          <p:nvPr/>
        </p:nvSpPr>
        <p:spPr>
          <a:xfrm>
            <a:off x="8101375" y="2719538"/>
            <a:ext cx="3669173" cy="879676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将一个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内的倒排表合并</a:t>
            </a:r>
            <a:endParaRPr lang="en-US" altLang="zh-CN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并标记上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270418" y="3136227"/>
            <a:ext cx="1863524" cy="381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docid:</a:t>
            </a:r>
            <a:r>
              <a:rPr lang="zh-CN" altLang="en-US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字典编号</a:t>
            </a:r>
            <a:endParaRPr lang="zh-CN" altLang="en-US" b="1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下箭头 56"/>
          <p:cNvSpPr/>
          <p:nvPr/>
        </p:nvSpPr>
        <p:spPr>
          <a:xfrm>
            <a:off x="9270418" y="3680237"/>
            <a:ext cx="439838" cy="462988"/>
          </a:xfrm>
          <a:prstGeom prst="down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58" name="椭圆形标注 57"/>
          <p:cNvSpPr/>
          <p:nvPr/>
        </p:nvSpPr>
        <p:spPr>
          <a:xfrm>
            <a:off x="421451" y="4357354"/>
            <a:ext cx="3331818" cy="1516285"/>
          </a:xfrm>
          <a:prstGeom prst="wedgeEllipseCallout">
            <a:avLst>
              <a:gd name="adj1" fmla="val 158016"/>
              <a:gd name="adj2" fmla="val -324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这里构建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KD TREE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进行存储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而因为是倒排存储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故命名为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KDI</a:t>
            </a:r>
          </a:p>
        </p:txBody>
      </p:sp>
      <p:sp>
        <p:nvSpPr>
          <p:cNvPr id="59" name="椭圆形标注 58"/>
          <p:cNvSpPr/>
          <p:nvPr/>
        </p:nvSpPr>
        <p:spPr>
          <a:xfrm>
            <a:off x="7048077" y="1092546"/>
            <a:ext cx="3588151" cy="1516285"/>
          </a:xfrm>
          <a:prstGeom prst="wedgeEllipseCallout">
            <a:avLst>
              <a:gd name="adj1" fmla="val -84365"/>
              <a:gd name="adj2" fmla="val 16519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LXDB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也借助这个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block,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kd tree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可以用来排序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与分页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解决办法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下箭头 54"/>
          <p:cNvSpPr/>
          <p:nvPr/>
        </p:nvSpPr>
        <p:spPr>
          <a:xfrm rot="16200000">
            <a:off x="7289556" y="2881584"/>
            <a:ext cx="405113" cy="63660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4" name="下箭头 3"/>
          <p:cNvSpPr/>
          <p:nvPr/>
        </p:nvSpPr>
        <p:spPr>
          <a:xfrm>
            <a:off x="5039360" y="3676650"/>
            <a:ext cx="544830" cy="486410"/>
          </a:xfrm>
          <a:prstGeom prst="down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allAtOnce" animBg="1"/>
      <p:bldP spid="59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标题 6"/>
          <p:cNvSpPr>
            <a:spLocks noGrp="1"/>
          </p:cNvSpPr>
          <p:nvPr/>
        </p:nvSpPr>
        <p:spPr>
          <a:xfrm>
            <a:off x="425501" y="352425"/>
            <a:ext cx="7355840" cy="5054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KD TREE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在统计分析与排序上的优势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" name="Picture 2" descr="Lucene BKD树-动态磁盘优化BSP树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962" y="1036946"/>
            <a:ext cx="5219700" cy="4962526"/>
          </a:xfrm>
          <a:prstGeom prst="rect">
            <a:avLst/>
          </a:prstGeom>
          <a:noFill/>
        </p:spPr>
      </p:pic>
      <p:pic>
        <p:nvPicPr>
          <p:cNvPr id="62" name="Picture 4" descr="Lucene BKD树-动态磁盘优化BSP树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1783" y="1013133"/>
            <a:ext cx="5238750" cy="2505076"/>
          </a:xfrm>
          <a:prstGeom prst="rect">
            <a:avLst/>
          </a:prstGeom>
          <a:noFill/>
        </p:spPr>
      </p:pic>
      <p:sp>
        <p:nvSpPr>
          <p:cNvPr id="63" name="右箭头 62"/>
          <p:cNvSpPr/>
          <p:nvPr/>
        </p:nvSpPr>
        <p:spPr>
          <a:xfrm>
            <a:off x="5545758" y="2358484"/>
            <a:ext cx="636608" cy="451413"/>
          </a:xfrm>
          <a:prstGeom prst="rightArrow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4" name="圆角矩形 63"/>
          <p:cNvSpPr/>
          <p:nvPr/>
        </p:nvSpPr>
        <p:spPr>
          <a:xfrm>
            <a:off x="5545758" y="3731807"/>
            <a:ext cx="5753537" cy="70605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数据存储份数较少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无需像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projection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存储多份数据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545758" y="4598822"/>
            <a:ext cx="5753537" cy="70605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计算过程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采用成块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全数值型计算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无字符串运算参与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适合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效率高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545758" y="5449848"/>
            <a:ext cx="5753537" cy="706056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具备列存储的全部优势</a:t>
            </a: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也具备倒排索引的全部优点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C:\Users\LUCENE~1\AppData\Local\Temp\WeChat Files\f2daa88f5ea6e8ade6ff1e2290fbe0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1992" y="1747318"/>
            <a:ext cx="5274310" cy="362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762" y="1171951"/>
            <a:ext cx="55753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采用倒排索引实现的人脸索引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41560" y="1747319"/>
            <a:ext cx="2815628" cy="1321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mtClean="0">
                <a:latin typeface="微软雅黑" panose="020B0503020204020204" charset="-122"/>
                <a:ea typeface="微软雅黑" panose="020B0503020204020204" charset="-122"/>
              </a:rPr>
              <a:t>faiss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zh-CN" smtClean="0">
                <a:latin typeface="微软雅黑" panose="020B0503020204020204" charset="-122"/>
                <a:ea typeface="微软雅黑" panose="020B0503020204020204" charset="-122"/>
              </a:rPr>
              <a:t>annoy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IVF_SQ8H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4083113" y="2181885"/>
            <a:ext cx="2688879" cy="5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常规人脸算法的缺点</a:t>
            </a:r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016434" y="1747319"/>
            <a:ext cx="4644429" cy="1475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1: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需要经过聚类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计算复杂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来提升速度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2: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索引粒度太粗查询很大程度是暴力扫描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41560" y="3865829"/>
            <a:ext cx="2815628" cy="1321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lxdb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倒排索引实现的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人脸向量索引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4083113" y="4164594"/>
            <a:ext cx="2688879" cy="5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7016435" y="3467476"/>
            <a:ext cx="4644429" cy="172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1: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入库速度快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,512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/1W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张人脸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资源占用低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2: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有着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倒排索引的高效性能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单机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亿数据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,TOP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人脸相似度检索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,3~5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3: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目前提供余弦距离与欧式距离两种相识度匹配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2" grpId="0" animBg="1"/>
      <p:bldP spid="23" grpId="0" build="allAtOnce" animBg="1"/>
      <p:bldP spid="26" grpId="0" bldLvl="0" animBg="1"/>
      <p:bldP spid="27" grpId="0" animBg="1"/>
      <p:bldP spid="2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749935" y="1261110"/>
            <a:ext cx="44291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rgbClr val="767171"/>
                </a:solidFill>
                <a:latin typeface="微软雅黑" panose="020B0503020204020204" charset="-122"/>
                <a:ea typeface="微软雅黑" panose="020B0503020204020204" charset="-122"/>
              </a:rPr>
              <a:t>在索引合并业务中，可以实现类似电力“峰谷电”的索引合并机制，在峰值较大时，自动延缓大索引的合并来提升入库速度，在峰值较小时再通过后台对大索引进行合并。同时采用动态可变的索引合并方式，当入库频率很高时，存储多个小索引文件，而后通过归档进行小索引的合并。</a:t>
            </a:r>
          </a:p>
        </p:txBody>
      </p:sp>
      <p:sp>
        <p:nvSpPr>
          <p:cNvPr id="2" name="标题 6"/>
          <p:cNvSpPr>
            <a:spLocks noGrp="1"/>
          </p:cNvSpPr>
          <p:nvPr/>
        </p:nvSpPr>
        <p:spPr>
          <a:xfrm>
            <a:off x="633730" y="352425"/>
            <a:ext cx="7355840" cy="5054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峰谷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索引合并</a:t>
            </a:r>
          </a:p>
        </p:txBody>
      </p:sp>
      <p:graphicFrame>
        <p:nvGraphicFramePr>
          <p:cNvPr id="5" name="图表 4" descr="7b0a202020202263686172745265734964223a20223139393530303630220a7d0a"/>
          <p:cNvGraphicFramePr/>
          <p:nvPr/>
        </p:nvGraphicFramePr>
        <p:xfrm>
          <a:off x="5652770" y="1462405"/>
          <a:ext cx="5995670" cy="4185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右箭头 5"/>
          <p:cNvSpPr/>
          <p:nvPr/>
        </p:nvSpPr>
        <p:spPr>
          <a:xfrm>
            <a:off x="9123680" y="1947545"/>
            <a:ext cx="374015" cy="2298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21980" y="4793615"/>
            <a:ext cx="1868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较为空闲时对小索引文件进行归档合并</a:t>
            </a:r>
          </a:p>
        </p:txBody>
      </p:sp>
      <p:sp>
        <p:nvSpPr>
          <p:cNvPr id="8" name="右箭头 7"/>
          <p:cNvSpPr/>
          <p:nvPr/>
        </p:nvSpPr>
        <p:spPr>
          <a:xfrm>
            <a:off x="7889240" y="4729480"/>
            <a:ext cx="374015" cy="2298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22765" y="1718945"/>
            <a:ext cx="2108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延缓索引合并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存储多个小索引文件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 descr="7b0a2020202022776f7264617274223a20227b5c2269645c223a32353030313039362c5c227469645c223a31333439367d220a7d0a"/>
          <p:cNvSpPr txBox="1"/>
          <p:nvPr/>
        </p:nvSpPr>
        <p:spPr>
          <a:xfrm>
            <a:off x="639445" y="2262505"/>
            <a:ext cx="111372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mtClean="0">
                <a:ln w="60325"/>
                <a:solidFill>
                  <a:schemeClr val="accent5">
                    <a:lumMod val="7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rPr>
              <a:t>PostgreSQL</a:t>
            </a:r>
            <a:r>
              <a:rPr lang="zh-CN" altLang="en-US" sz="3200" b="1" smtClean="0">
                <a:ln w="60325"/>
                <a:solidFill>
                  <a:schemeClr val="accent5">
                    <a:lumMod val="7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rPr>
              <a:t>在</a:t>
            </a:r>
            <a:r>
              <a:rPr lang="en-US" altLang="zh-CN" sz="3200" b="1" smtClean="0">
                <a:ln w="60325"/>
                <a:solidFill>
                  <a:schemeClr val="accent5">
                    <a:lumMod val="7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rPr>
              <a:t>OLAP</a:t>
            </a:r>
            <a:r>
              <a:rPr lang="zh-CN" altLang="en-US" sz="3200" b="1" smtClean="0">
                <a:ln w="60325"/>
                <a:solidFill>
                  <a:schemeClr val="accent5">
                    <a:lumMod val="7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rPr>
              <a:t>场景实战演练</a:t>
            </a:r>
            <a:endParaRPr lang="en-US" altLang="zh-CN" sz="3200" b="1" smtClean="0">
              <a:ln w="60325"/>
              <a:solidFill>
                <a:schemeClr val="accent5">
                  <a:lumMod val="75000"/>
                </a:schemeClr>
              </a:solidFill>
              <a:latin typeface="汉仪菱心体简" panose="02010400000101010101" charset="-122"/>
              <a:ea typeface="汉仪菱心体简" panose="02010400000101010101" charset="-122"/>
              <a:cs typeface="汉仪菱心体简" panose="02010400000101010101" charset="-122"/>
            </a:endParaRPr>
          </a:p>
        </p:txBody>
      </p:sp>
      <p:sp>
        <p:nvSpPr>
          <p:cNvPr id="4" name="文本框 22" descr="7b0a2020202022776f7264617274223a20227b5c2269645c223a32353030313039362c5c227469645c223a31333439367d220a7d0a"/>
          <p:cNvSpPr txBox="1"/>
          <p:nvPr/>
        </p:nvSpPr>
        <p:spPr>
          <a:xfrm>
            <a:off x="2684145" y="3444240"/>
            <a:ext cx="74485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 b="1" dirty="0">
                <a:ln w="60325"/>
                <a:solidFill>
                  <a:schemeClr val="accent5">
                    <a:lumMod val="75000"/>
                  </a:schemeClr>
                </a:solidFill>
                <a:effectLst/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rPr>
              <a:t>支撑单节点百亿规模多维检索与统计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55210" y="5120640"/>
            <a:ext cx="310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南京录信软件技术有限公司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68290" y="5563235"/>
            <a:ext cx="228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区域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检索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633730" y="1252855"/>
            <a:ext cx="455549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地理位置数据临近存储</a:t>
            </a:r>
          </a:p>
          <a:p>
            <a:pPr algn="l"/>
            <a:endParaRPr lang="zh-CN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spc="200">
                <a:solidFill>
                  <a:schemeClr val="bg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通过地理位置临近数据</a:t>
            </a:r>
            <a:r>
              <a:rPr lang="zh-CN" altLang="en-US" sz="1400" b="1" spc="200">
                <a:solidFill>
                  <a:schemeClr val="bg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临近存储</a:t>
            </a:r>
            <a:r>
              <a:rPr lang="zh-CN" altLang="en-US" sz="1400" spc="200">
                <a:solidFill>
                  <a:schemeClr val="bg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的方式构造硬盘上的连续读取，大幅度的减少随机读取的次数，从而提升查询响应的速度。</a:t>
            </a:r>
            <a:endParaRPr lang="zh-CN" altLang="en-US" sz="1400" spc="150" noProof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spc="150" noProof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8258175" y="1660525"/>
            <a:ext cx="3065780" cy="3820160"/>
            <a:chOff x="12660" y="3097"/>
            <a:chExt cx="4482" cy="5397"/>
          </a:xfrm>
        </p:grpSpPr>
        <p:grpSp>
          <p:nvGrpSpPr>
            <p:cNvPr id="115" name="Group 1"/>
            <p:cNvGrpSpPr>
              <a:grpSpLocks noChangeAspect="1"/>
            </p:cNvGrpSpPr>
            <p:nvPr/>
          </p:nvGrpSpPr>
          <p:grpSpPr bwMode="auto">
            <a:xfrm>
              <a:off x="12660" y="3097"/>
              <a:ext cx="4473" cy="2333"/>
              <a:chOff x="2360" y="2078"/>
              <a:chExt cx="6616" cy="3988"/>
            </a:xfrm>
          </p:grpSpPr>
          <p:sp>
            <p:nvSpPr>
              <p:cNvPr id="116" name="AutoShape 27"/>
              <p:cNvSpPr>
                <a:spLocks noChangeAspect="1" noChangeArrowheads="1" noTextEdit="1"/>
              </p:cNvSpPr>
              <p:nvPr/>
            </p:nvSpPr>
            <p:spPr bwMode="auto">
              <a:xfrm>
                <a:off x="2360" y="2078"/>
                <a:ext cx="6616" cy="39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17" name="AutoShape 26"/>
              <p:cNvSpPr>
                <a:spLocks noChangeArrowheads="1"/>
              </p:cNvSpPr>
              <p:nvPr/>
            </p:nvSpPr>
            <p:spPr bwMode="auto">
              <a:xfrm>
                <a:off x="2834" y="2492"/>
                <a:ext cx="155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18" name="AutoShape 25"/>
              <p:cNvSpPr>
                <a:spLocks noChangeArrowheads="1"/>
              </p:cNvSpPr>
              <p:nvPr/>
            </p:nvSpPr>
            <p:spPr bwMode="auto">
              <a:xfrm>
                <a:off x="3687" y="2554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19" name="AutoShape 24"/>
              <p:cNvSpPr>
                <a:spLocks noChangeArrowheads="1"/>
              </p:cNvSpPr>
              <p:nvPr/>
            </p:nvSpPr>
            <p:spPr bwMode="auto">
              <a:xfrm>
                <a:off x="3687" y="3175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0" name="AutoShape 23"/>
              <p:cNvSpPr>
                <a:spLocks noChangeArrowheads="1"/>
              </p:cNvSpPr>
              <p:nvPr/>
            </p:nvSpPr>
            <p:spPr bwMode="auto">
              <a:xfrm>
                <a:off x="4365" y="3759"/>
                <a:ext cx="158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1" name="AutoShape 22"/>
              <p:cNvSpPr>
                <a:spLocks noChangeArrowheads="1"/>
              </p:cNvSpPr>
              <p:nvPr/>
            </p:nvSpPr>
            <p:spPr bwMode="auto">
              <a:xfrm>
                <a:off x="5254" y="3223"/>
                <a:ext cx="155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2" name="AutoShape 21"/>
              <p:cNvSpPr>
                <a:spLocks noChangeArrowheads="1"/>
              </p:cNvSpPr>
              <p:nvPr/>
            </p:nvSpPr>
            <p:spPr bwMode="auto">
              <a:xfrm>
                <a:off x="5254" y="2492"/>
                <a:ext cx="155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3" name="AutoShape 20"/>
              <p:cNvSpPr>
                <a:spLocks noChangeArrowheads="1"/>
              </p:cNvSpPr>
              <p:nvPr/>
            </p:nvSpPr>
            <p:spPr bwMode="auto">
              <a:xfrm>
                <a:off x="6573" y="2649"/>
                <a:ext cx="155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4" name="AutoShape 19"/>
              <p:cNvSpPr>
                <a:spLocks noChangeArrowheads="1"/>
              </p:cNvSpPr>
              <p:nvPr/>
            </p:nvSpPr>
            <p:spPr bwMode="auto">
              <a:xfrm>
                <a:off x="6796" y="3380"/>
                <a:ext cx="155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5" name="AutoShape 18"/>
              <p:cNvSpPr>
                <a:spLocks noChangeArrowheads="1"/>
              </p:cNvSpPr>
              <p:nvPr/>
            </p:nvSpPr>
            <p:spPr bwMode="auto">
              <a:xfrm>
                <a:off x="5929" y="3759"/>
                <a:ext cx="152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6" name="AutoShape 17"/>
              <p:cNvSpPr>
                <a:spLocks noChangeArrowheads="1"/>
              </p:cNvSpPr>
              <p:nvPr/>
            </p:nvSpPr>
            <p:spPr bwMode="auto">
              <a:xfrm>
                <a:off x="4938" y="4294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7" name="AutoShape 16"/>
              <p:cNvSpPr>
                <a:spLocks noChangeArrowheads="1"/>
              </p:cNvSpPr>
              <p:nvPr/>
            </p:nvSpPr>
            <p:spPr bwMode="auto">
              <a:xfrm>
                <a:off x="3608" y="4225"/>
                <a:ext cx="155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8" name="AutoShape 15"/>
              <p:cNvSpPr>
                <a:spLocks noChangeArrowheads="1"/>
              </p:cNvSpPr>
              <p:nvPr/>
            </p:nvSpPr>
            <p:spPr bwMode="auto">
              <a:xfrm>
                <a:off x="2990" y="3537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29" name="AutoShape 14"/>
              <p:cNvSpPr>
                <a:spLocks noChangeArrowheads="1"/>
              </p:cNvSpPr>
              <p:nvPr/>
            </p:nvSpPr>
            <p:spPr bwMode="auto">
              <a:xfrm>
                <a:off x="3091" y="4503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3371" y="5045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31" name="AutoShape 12"/>
              <p:cNvSpPr>
                <a:spLocks noChangeArrowheads="1"/>
              </p:cNvSpPr>
              <p:nvPr/>
            </p:nvSpPr>
            <p:spPr bwMode="auto">
              <a:xfrm>
                <a:off x="4568" y="5511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32" name="AutoShape 11"/>
              <p:cNvSpPr>
                <a:spLocks noChangeArrowheads="1"/>
              </p:cNvSpPr>
              <p:nvPr/>
            </p:nvSpPr>
            <p:spPr bwMode="auto">
              <a:xfrm>
                <a:off x="5777" y="5257"/>
                <a:ext cx="152" cy="157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33" name="AutoShape 10"/>
              <p:cNvSpPr>
                <a:spLocks noChangeArrowheads="1"/>
              </p:cNvSpPr>
              <p:nvPr/>
            </p:nvSpPr>
            <p:spPr bwMode="auto">
              <a:xfrm>
                <a:off x="6799" y="4891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0" name="AutoShape 9"/>
              <p:cNvSpPr>
                <a:spLocks noChangeArrowheads="1"/>
              </p:cNvSpPr>
              <p:nvPr/>
            </p:nvSpPr>
            <p:spPr bwMode="auto">
              <a:xfrm>
                <a:off x="7556" y="5759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1" name="AutoShape 8"/>
              <p:cNvSpPr>
                <a:spLocks noChangeArrowheads="1"/>
              </p:cNvSpPr>
              <p:nvPr/>
            </p:nvSpPr>
            <p:spPr bwMode="auto">
              <a:xfrm>
                <a:off x="7708" y="4787"/>
                <a:ext cx="150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2" name="AutoShape 7"/>
              <p:cNvSpPr>
                <a:spLocks noChangeArrowheads="1"/>
              </p:cNvSpPr>
              <p:nvPr/>
            </p:nvSpPr>
            <p:spPr bwMode="auto">
              <a:xfrm>
                <a:off x="7047" y="4225"/>
                <a:ext cx="150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3" name="AutoShape 6"/>
              <p:cNvSpPr>
                <a:spLocks noChangeArrowheads="1"/>
              </p:cNvSpPr>
              <p:nvPr/>
            </p:nvSpPr>
            <p:spPr bwMode="auto">
              <a:xfrm>
                <a:off x="8098" y="3690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4" name="AutoShape 5"/>
              <p:cNvSpPr>
                <a:spLocks noChangeArrowheads="1"/>
              </p:cNvSpPr>
              <p:nvPr/>
            </p:nvSpPr>
            <p:spPr bwMode="auto">
              <a:xfrm>
                <a:off x="7858" y="2554"/>
                <a:ext cx="155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5" name="AutoShape 4"/>
              <p:cNvSpPr>
                <a:spLocks noChangeArrowheads="1"/>
              </p:cNvSpPr>
              <p:nvPr/>
            </p:nvSpPr>
            <p:spPr bwMode="auto">
              <a:xfrm>
                <a:off x="8623" y="2865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6" name="AutoShape 3"/>
              <p:cNvSpPr>
                <a:spLocks noChangeArrowheads="1"/>
              </p:cNvSpPr>
              <p:nvPr/>
            </p:nvSpPr>
            <p:spPr bwMode="auto">
              <a:xfrm>
                <a:off x="8623" y="4787"/>
                <a:ext cx="152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  <p:sp>
            <p:nvSpPr>
              <p:cNvPr id="148" name="AutoShape 2"/>
              <p:cNvSpPr>
                <a:spLocks noChangeArrowheads="1"/>
              </p:cNvSpPr>
              <p:nvPr/>
            </p:nvSpPr>
            <p:spPr bwMode="auto">
              <a:xfrm>
                <a:off x="2679" y="5913"/>
                <a:ext cx="155" cy="153"/>
              </a:xfrm>
              <a:prstGeom prst="flowChartConnector">
                <a:avLst/>
              </a:prstGeom>
              <a:solidFill>
                <a:srgbClr val="4F81BD"/>
              </a:solidFill>
              <a:ln w="38100">
                <a:noFill/>
                <a:round/>
              </a:ln>
              <a:effectLst>
                <a:outerShdw dist="28398" dir="3806097" algn="ctr" rotWithShape="0">
                  <a:srgbClr val="243F60">
                    <a:alpha val="50000"/>
                  </a:srgbClr>
                </a:outerShdw>
              </a:effectLst>
            </p:spPr>
            <p:txBody>
              <a:bodyPr lIns="51435" tIns="25717" rIns="51435" bIns="25717"/>
              <a:lstStyle/>
              <a:p>
                <a:pPr fontAlgn="auto">
                  <a:defRPr/>
                </a:pPr>
                <a:endParaRPr lang="zh-CN" altLang="en-US" sz="1350" noProof="1"/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12670" y="6202"/>
              <a:ext cx="4473" cy="2292"/>
              <a:chOff x="6956513" y="4697480"/>
              <a:chExt cx="3872980" cy="1940380"/>
            </a:xfrm>
          </p:grpSpPr>
          <p:sp>
            <p:nvSpPr>
              <p:cNvPr id="156" name="矩形 155"/>
              <p:cNvSpPr/>
              <p:nvPr/>
            </p:nvSpPr>
            <p:spPr>
              <a:xfrm>
                <a:off x="6956513" y="4697480"/>
                <a:ext cx="3872980" cy="194038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157" name="Group 29"/>
              <p:cNvGrpSpPr>
                <a:grpSpLocks noChangeAspect="1"/>
              </p:cNvGrpSpPr>
              <p:nvPr/>
            </p:nvGrpSpPr>
            <p:grpSpPr bwMode="auto">
              <a:xfrm rot="5400000">
                <a:off x="8758897" y="3779542"/>
                <a:ext cx="364551" cy="3604155"/>
                <a:chOff x="4655" y="6111"/>
                <a:chExt cx="589" cy="4189"/>
              </a:xfrm>
            </p:grpSpPr>
            <p:sp>
              <p:nvSpPr>
                <p:cNvPr id="158" name="AutoShape 83"/>
                <p:cNvSpPr>
                  <a:spLocks noChangeArrowheads="1"/>
                </p:cNvSpPr>
                <p:nvPr/>
              </p:nvSpPr>
              <p:spPr bwMode="auto">
                <a:xfrm>
                  <a:off x="4655" y="611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59" name="AutoShape 82"/>
                <p:cNvSpPr>
                  <a:spLocks noChangeArrowheads="1"/>
                </p:cNvSpPr>
                <p:nvPr/>
              </p:nvSpPr>
              <p:spPr bwMode="auto">
                <a:xfrm>
                  <a:off x="4655" y="637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0" name="AutoShape 81"/>
                <p:cNvSpPr>
                  <a:spLocks noChangeArrowheads="1"/>
                </p:cNvSpPr>
                <p:nvPr/>
              </p:nvSpPr>
              <p:spPr bwMode="auto">
                <a:xfrm>
                  <a:off x="4853" y="611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1" name="AutoShape 80"/>
                <p:cNvSpPr>
                  <a:spLocks noChangeArrowheads="1"/>
                </p:cNvSpPr>
                <p:nvPr/>
              </p:nvSpPr>
              <p:spPr bwMode="auto">
                <a:xfrm>
                  <a:off x="4853" y="637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2" name="AutoShape 79"/>
                <p:cNvSpPr>
                  <a:spLocks noChangeArrowheads="1"/>
                </p:cNvSpPr>
                <p:nvPr/>
              </p:nvSpPr>
              <p:spPr bwMode="auto">
                <a:xfrm>
                  <a:off x="5092" y="637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3" name="AutoShape 78"/>
                <p:cNvSpPr>
                  <a:spLocks noChangeArrowheads="1"/>
                </p:cNvSpPr>
                <p:nvPr/>
              </p:nvSpPr>
              <p:spPr bwMode="auto">
                <a:xfrm>
                  <a:off x="5092" y="611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4" name="AutoShape 77"/>
                <p:cNvSpPr>
                  <a:spLocks noChangeArrowheads="1"/>
                </p:cNvSpPr>
                <p:nvPr/>
              </p:nvSpPr>
              <p:spPr bwMode="auto">
                <a:xfrm>
                  <a:off x="4655" y="6590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5" name="AutoShape 76"/>
                <p:cNvSpPr>
                  <a:spLocks noChangeArrowheads="1"/>
                </p:cNvSpPr>
                <p:nvPr/>
              </p:nvSpPr>
              <p:spPr bwMode="auto">
                <a:xfrm>
                  <a:off x="4655" y="6850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6" name="AutoShape 75"/>
                <p:cNvSpPr>
                  <a:spLocks noChangeArrowheads="1"/>
                </p:cNvSpPr>
                <p:nvPr/>
              </p:nvSpPr>
              <p:spPr bwMode="auto">
                <a:xfrm>
                  <a:off x="4853" y="6590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7" name="AutoShape 74"/>
                <p:cNvSpPr>
                  <a:spLocks noChangeArrowheads="1"/>
                </p:cNvSpPr>
                <p:nvPr/>
              </p:nvSpPr>
              <p:spPr bwMode="auto">
                <a:xfrm>
                  <a:off x="4853" y="6850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8" name="AutoShape 73"/>
                <p:cNvSpPr>
                  <a:spLocks noChangeArrowheads="1"/>
                </p:cNvSpPr>
                <p:nvPr/>
              </p:nvSpPr>
              <p:spPr bwMode="auto">
                <a:xfrm>
                  <a:off x="5092" y="6850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69" name="AutoShape 72"/>
                <p:cNvSpPr>
                  <a:spLocks noChangeArrowheads="1"/>
                </p:cNvSpPr>
                <p:nvPr/>
              </p:nvSpPr>
              <p:spPr bwMode="auto">
                <a:xfrm>
                  <a:off x="5092" y="6590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0" name="AutoShape 71"/>
                <p:cNvSpPr>
                  <a:spLocks noChangeArrowheads="1"/>
                </p:cNvSpPr>
                <p:nvPr/>
              </p:nvSpPr>
              <p:spPr bwMode="auto">
                <a:xfrm>
                  <a:off x="4655" y="7073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1" name="AutoShape 70"/>
                <p:cNvSpPr>
                  <a:spLocks noChangeArrowheads="1"/>
                </p:cNvSpPr>
                <p:nvPr/>
              </p:nvSpPr>
              <p:spPr bwMode="auto">
                <a:xfrm>
                  <a:off x="4655" y="7333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2" name="AutoShape 69"/>
                <p:cNvSpPr>
                  <a:spLocks noChangeArrowheads="1"/>
                </p:cNvSpPr>
                <p:nvPr/>
              </p:nvSpPr>
              <p:spPr bwMode="auto">
                <a:xfrm>
                  <a:off x="4853" y="7073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3" name="AutoShape 68"/>
                <p:cNvSpPr>
                  <a:spLocks noChangeArrowheads="1"/>
                </p:cNvSpPr>
                <p:nvPr/>
              </p:nvSpPr>
              <p:spPr bwMode="auto">
                <a:xfrm>
                  <a:off x="4853" y="7333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4" name="AutoShape 67"/>
                <p:cNvSpPr>
                  <a:spLocks noChangeArrowheads="1"/>
                </p:cNvSpPr>
                <p:nvPr/>
              </p:nvSpPr>
              <p:spPr bwMode="auto">
                <a:xfrm>
                  <a:off x="5092" y="7333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5" name="AutoShape 66"/>
                <p:cNvSpPr>
                  <a:spLocks noChangeArrowheads="1"/>
                </p:cNvSpPr>
                <p:nvPr/>
              </p:nvSpPr>
              <p:spPr bwMode="auto">
                <a:xfrm>
                  <a:off x="5092" y="7073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6" name="AutoShape 65"/>
                <p:cNvSpPr>
                  <a:spLocks noChangeArrowheads="1"/>
                </p:cNvSpPr>
                <p:nvPr/>
              </p:nvSpPr>
              <p:spPr bwMode="auto">
                <a:xfrm>
                  <a:off x="4655" y="7549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7" name="AutoShape 64"/>
                <p:cNvSpPr>
                  <a:spLocks noChangeArrowheads="1"/>
                </p:cNvSpPr>
                <p:nvPr/>
              </p:nvSpPr>
              <p:spPr bwMode="auto">
                <a:xfrm>
                  <a:off x="4655" y="7808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8" name="AutoShape 63"/>
                <p:cNvSpPr>
                  <a:spLocks noChangeArrowheads="1"/>
                </p:cNvSpPr>
                <p:nvPr/>
              </p:nvSpPr>
              <p:spPr bwMode="auto">
                <a:xfrm>
                  <a:off x="4853" y="7549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79" name="AutoShape 62"/>
                <p:cNvSpPr>
                  <a:spLocks noChangeArrowheads="1"/>
                </p:cNvSpPr>
                <p:nvPr/>
              </p:nvSpPr>
              <p:spPr bwMode="auto">
                <a:xfrm>
                  <a:off x="4853" y="7808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0" name="AutoShape 61"/>
                <p:cNvSpPr>
                  <a:spLocks noChangeArrowheads="1"/>
                </p:cNvSpPr>
                <p:nvPr/>
              </p:nvSpPr>
              <p:spPr bwMode="auto">
                <a:xfrm>
                  <a:off x="5092" y="7808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1" name="AutoShape 60"/>
                <p:cNvSpPr>
                  <a:spLocks noChangeArrowheads="1"/>
                </p:cNvSpPr>
                <p:nvPr/>
              </p:nvSpPr>
              <p:spPr bwMode="auto">
                <a:xfrm>
                  <a:off x="5092" y="7549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2" name="AutoShape 59"/>
                <p:cNvSpPr>
                  <a:spLocks noChangeArrowheads="1"/>
                </p:cNvSpPr>
                <p:nvPr/>
              </p:nvSpPr>
              <p:spPr bwMode="auto">
                <a:xfrm>
                  <a:off x="4655" y="8032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3" name="AutoShape 58"/>
                <p:cNvSpPr>
                  <a:spLocks noChangeArrowheads="1"/>
                </p:cNvSpPr>
                <p:nvPr/>
              </p:nvSpPr>
              <p:spPr bwMode="auto">
                <a:xfrm>
                  <a:off x="4655" y="8288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4" name="AutoShape 57"/>
                <p:cNvSpPr>
                  <a:spLocks noChangeArrowheads="1"/>
                </p:cNvSpPr>
                <p:nvPr/>
              </p:nvSpPr>
              <p:spPr bwMode="auto">
                <a:xfrm>
                  <a:off x="4853" y="8032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5" name="AutoShape 56"/>
                <p:cNvSpPr>
                  <a:spLocks noChangeArrowheads="1"/>
                </p:cNvSpPr>
                <p:nvPr/>
              </p:nvSpPr>
              <p:spPr bwMode="auto">
                <a:xfrm>
                  <a:off x="4853" y="8288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6" name="AutoShape 55"/>
                <p:cNvSpPr>
                  <a:spLocks noChangeArrowheads="1"/>
                </p:cNvSpPr>
                <p:nvPr/>
              </p:nvSpPr>
              <p:spPr bwMode="auto">
                <a:xfrm>
                  <a:off x="5092" y="8288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7" name="AutoShape 54"/>
                <p:cNvSpPr>
                  <a:spLocks noChangeArrowheads="1"/>
                </p:cNvSpPr>
                <p:nvPr/>
              </p:nvSpPr>
              <p:spPr bwMode="auto">
                <a:xfrm>
                  <a:off x="5092" y="8032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8" name="AutoShape 53"/>
                <p:cNvSpPr>
                  <a:spLocks noChangeArrowheads="1"/>
                </p:cNvSpPr>
                <p:nvPr/>
              </p:nvSpPr>
              <p:spPr bwMode="auto">
                <a:xfrm>
                  <a:off x="4655" y="851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89" name="AutoShape 52"/>
                <p:cNvSpPr>
                  <a:spLocks noChangeArrowheads="1"/>
                </p:cNvSpPr>
                <p:nvPr/>
              </p:nvSpPr>
              <p:spPr bwMode="auto">
                <a:xfrm>
                  <a:off x="4655" y="877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0" name="AutoShape 51"/>
                <p:cNvSpPr>
                  <a:spLocks noChangeArrowheads="1"/>
                </p:cNvSpPr>
                <p:nvPr/>
              </p:nvSpPr>
              <p:spPr bwMode="auto">
                <a:xfrm>
                  <a:off x="4853" y="851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1" name="AutoShape 50"/>
                <p:cNvSpPr>
                  <a:spLocks noChangeArrowheads="1"/>
                </p:cNvSpPr>
                <p:nvPr/>
              </p:nvSpPr>
              <p:spPr bwMode="auto">
                <a:xfrm>
                  <a:off x="4853" y="877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2" name="AutoShape 49"/>
                <p:cNvSpPr>
                  <a:spLocks noChangeArrowheads="1"/>
                </p:cNvSpPr>
                <p:nvPr/>
              </p:nvSpPr>
              <p:spPr bwMode="auto">
                <a:xfrm>
                  <a:off x="5092" y="877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3" name="AutoShape 48"/>
                <p:cNvSpPr>
                  <a:spLocks noChangeArrowheads="1"/>
                </p:cNvSpPr>
                <p:nvPr/>
              </p:nvSpPr>
              <p:spPr bwMode="auto">
                <a:xfrm>
                  <a:off x="5092" y="8511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4" name="AutoShape 47"/>
                <p:cNvSpPr>
                  <a:spLocks noChangeArrowheads="1"/>
                </p:cNvSpPr>
                <p:nvPr/>
              </p:nvSpPr>
              <p:spPr bwMode="auto">
                <a:xfrm>
                  <a:off x="4655" y="8924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5" name="AutoShape 46"/>
                <p:cNvSpPr>
                  <a:spLocks noChangeArrowheads="1"/>
                </p:cNvSpPr>
                <p:nvPr/>
              </p:nvSpPr>
              <p:spPr bwMode="auto">
                <a:xfrm>
                  <a:off x="4655" y="9184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6" name="AutoShape 45"/>
                <p:cNvSpPr>
                  <a:spLocks noChangeArrowheads="1"/>
                </p:cNvSpPr>
                <p:nvPr/>
              </p:nvSpPr>
              <p:spPr bwMode="auto">
                <a:xfrm>
                  <a:off x="4853" y="8924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7" name="AutoShape 44"/>
                <p:cNvSpPr>
                  <a:spLocks noChangeArrowheads="1"/>
                </p:cNvSpPr>
                <p:nvPr/>
              </p:nvSpPr>
              <p:spPr bwMode="auto">
                <a:xfrm>
                  <a:off x="4853" y="9184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8" name="AutoShape 43"/>
                <p:cNvSpPr>
                  <a:spLocks noChangeArrowheads="1"/>
                </p:cNvSpPr>
                <p:nvPr/>
              </p:nvSpPr>
              <p:spPr bwMode="auto">
                <a:xfrm>
                  <a:off x="5092" y="9184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199" name="AutoShape 42"/>
                <p:cNvSpPr>
                  <a:spLocks noChangeArrowheads="1"/>
                </p:cNvSpPr>
                <p:nvPr/>
              </p:nvSpPr>
              <p:spPr bwMode="auto">
                <a:xfrm>
                  <a:off x="5092" y="8924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0" name="AutoShape 41"/>
                <p:cNvSpPr>
                  <a:spLocks noChangeArrowheads="1"/>
                </p:cNvSpPr>
                <p:nvPr/>
              </p:nvSpPr>
              <p:spPr bwMode="auto">
                <a:xfrm>
                  <a:off x="4655" y="9407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1" name="AutoShape 40"/>
                <p:cNvSpPr>
                  <a:spLocks noChangeArrowheads="1"/>
                </p:cNvSpPr>
                <p:nvPr/>
              </p:nvSpPr>
              <p:spPr bwMode="auto">
                <a:xfrm>
                  <a:off x="4655" y="9667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2" name="AutoShape 39"/>
                <p:cNvSpPr>
                  <a:spLocks noChangeArrowheads="1"/>
                </p:cNvSpPr>
                <p:nvPr/>
              </p:nvSpPr>
              <p:spPr bwMode="auto">
                <a:xfrm>
                  <a:off x="4853" y="9407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3" name="AutoShape 38"/>
                <p:cNvSpPr>
                  <a:spLocks noChangeArrowheads="1"/>
                </p:cNvSpPr>
                <p:nvPr/>
              </p:nvSpPr>
              <p:spPr bwMode="auto">
                <a:xfrm>
                  <a:off x="4853" y="9667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4" name="AutoShape 37"/>
                <p:cNvSpPr>
                  <a:spLocks noChangeArrowheads="1"/>
                </p:cNvSpPr>
                <p:nvPr/>
              </p:nvSpPr>
              <p:spPr bwMode="auto">
                <a:xfrm>
                  <a:off x="5092" y="9667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5" name="AutoShape 36"/>
                <p:cNvSpPr>
                  <a:spLocks noChangeArrowheads="1"/>
                </p:cNvSpPr>
                <p:nvPr/>
              </p:nvSpPr>
              <p:spPr bwMode="auto">
                <a:xfrm>
                  <a:off x="5092" y="9407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6" name="AutoShape 35"/>
                <p:cNvSpPr>
                  <a:spLocks noChangeArrowheads="1"/>
                </p:cNvSpPr>
                <p:nvPr/>
              </p:nvSpPr>
              <p:spPr bwMode="auto">
                <a:xfrm>
                  <a:off x="4655" y="9886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7" name="AutoShape 34"/>
                <p:cNvSpPr>
                  <a:spLocks noChangeArrowheads="1"/>
                </p:cNvSpPr>
                <p:nvPr/>
              </p:nvSpPr>
              <p:spPr bwMode="auto">
                <a:xfrm>
                  <a:off x="4655" y="10146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8" name="AutoShape 33"/>
                <p:cNvSpPr>
                  <a:spLocks noChangeArrowheads="1"/>
                </p:cNvSpPr>
                <p:nvPr/>
              </p:nvSpPr>
              <p:spPr bwMode="auto">
                <a:xfrm>
                  <a:off x="4853" y="9886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09" name="AutoShape 32"/>
                <p:cNvSpPr>
                  <a:spLocks noChangeArrowheads="1"/>
                </p:cNvSpPr>
                <p:nvPr/>
              </p:nvSpPr>
              <p:spPr bwMode="auto">
                <a:xfrm>
                  <a:off x="4853" y="10146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10" name="AutoShape 31"/>
                <p:cNvSpPr>
                  <a:spLocks noChangeArrowheads="1"/>
                </p:cNvSpPr>
                <p:nvPr/>
              </p:nvSpPr>
              <p:spPr bwMode="auto">
                <a:xfrm>
                  <a:off x="5092" y="10146"/>
                  <a:ext cx="152" cy="154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  <p:sp>
              <p:nvSpPr>
                <p:cNvPr id="211" name="AutoShape 30"/>
                <p:cNvSpPr>
                  <a:spLocks noChangeArrowheads="1"/>
                </p:cNvSpPr>
                <p:nvPr/>
              </p:nvSpPr>
              <p:spPr bwMode="auto">
                <a:xfrm>
                  <a:off x="5092" y="9886"/>
                  <a:ext cx="152" cy="157"/>
                </a:xfrm>
                <a:prstGeom prst="flowChartConnector">
                  <a:avLst/>
                </a:prstGeom>
                <a:solidFill>
                  <a:srgbClr val="4F81BD"/>
                </a:solidFill>
                <a:ln w="38100">
                  <a:noFill/>
                  <a:round/>
                </a:ln>
                <a:effectLst>
                  <a:outerShdw dist="28398" dir="3806097" algn="ctr" rotWithShape="0">
                    <a:srgbClr val="243F60">
                      <a:alpha val="50000"/>
                    </a:srgbClr>
                  </a:outerShdw>
                </a:effectLst>
              </p:spPr>
              <p:txBody>
                <a:bodyPr lIns="51435" tIns="25717" rIns="51435" bIns="25717"/>
                <a:lstStyle/>
                <a:p>
                  <a:pPr fontAlgn="auto">
                    <a:defRPr/>
                  </a:pPr>
                  <a:endParaRPr lang="zh-CN" altLang="en-US" sz="1350" noProof="1"/>
                </a:p>
              </p:txBody>
            </p:sp>
          </p:grpSp>
        </p:grpSp>
        <p:sp>
          <p:nvSpPr>
            <p:cNvPr id="212" name="右箭头 211"/>
            <p:cNvSpPr/>
            <p:nvPr/>
          </p:nvSpPr>
          <p:spPr>
            <a:xfrm rot="5400000">
              <a:off x="14210" y="5116"/>
              <a:ext cx="1693" cy="1759"/>
            </a:xfrm>
            <a:prstGeom prst="rightArrow">
              <a:avLst>
                <a:gd name="adj1" fmla="val 58766"/>
                <a:gd name="adj2" fmla="val 28845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1437" tIns="45718" rIns="91437" bIns="45718" anchor="ctr"/>
            <a:lstStyle/>
            <a:p>
              <a:pPr algn="ctr">
                <a:defRPr/>
              </a:pPr>
              <a:r>
                <a:rPr lang="zh-CN" altLang="en-US" sz="1350" b="1" noProof="1">
                  <a:latin typeface="微软雅黑" panose="020B0503020204020204" charset="-122"/>
                  <a:ea typeface="微软雅黑" panose="020B0503020204020204" charset="-122"/>
                </a:rPr>
                <a:t>随机读变</a:t>
              </a:r>
              <a:endParaRPr lang="en-US" altLang="zh-CN" sz="1350" b="1" noProof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defRPr/>
              </a:pPr>
              <a:r>
                <a:rPr lang="zh-CN" altLang="en-US" sz="1350" b="1" noProof="1">
                  <a:latin typeface="微软雅黑" panose="020B0503020204020204" charset="-122"/>
                  <a:ea typeface="微软雅黑" panose="020B0503020204020204" charset="-122"/>
                </a:rPr>
                <a:t>顺序读</a:t>
              </a:r>
            </a:p>
            <a:p>
              <a:pPr algn="ctr" fontAlgn="auto">
                <a:defRPr/>
              </a:pPr>
              <a:endParaRPr lang="zh-CN" altLang="en-US" sz="1350" b="1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14" name="图片 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3021965"/>
            <a:ext cx="6406515" cy="2931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>
            <a:spLocks noGrp="1"/>
          </p:cNvSpPr>
          <p:nvPr/>
        </p:nvSpPr>
        <p:spPr>
          <a:xfrm>
            <a:off x="633730" y="352425"/>
            <a:ext cx="7355840" cy="5054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产品性能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76375" y="1258570"/>
          <a:ext cx="9317990" cy="4498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3350895"/>
                <a:gridCol w="4754245"/>
              </a:tblGrid>
              <a:tr h="698500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数据量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ClrTx/>
                        <a:buSzTx/>
                        <a:buFont typeface="Wingdings" panose="05000000000000000000" charset="0"/>
                        <a:buChar char="l"/>
                      </a:pP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单机版：300-500亿条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ClrTx/>
                        <a:buSzTx/>
                        <a:buFont typeface="Wingdings" panose="05000000000000000000" charset="0"/>
                        <a:buChar char="l"/>
                      </a:pP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集群版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万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规模</a:t>
                      </a: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85140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入库性能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实时更新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速度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：80列/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~8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万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/秒/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  <a:endParaRPr lang="en-US" altLang="zh-CN" sz="1400" kern="12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追加性能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:30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列 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20w+/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节点秒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, 80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列 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10w+/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节点秒</a:t>
                      </a: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018540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并发性能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l"/>
                      </a:pP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查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5000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次/秒/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  <a:endParaRPr lang="zh-CN" sz="1400" kern="120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71450" indent="-1714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l"/>
                      </a:pP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任意维度多维筛选： 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00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次/秒/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  <a:endParaRPr lang="en-US" altLang="zh-CN" sz="1400" kern="12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71450" indent="-1714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l"/>
                      </a:pP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全文检索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:500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次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</a:t>
                      </a: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698500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查询性能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百亿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规模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~10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</a:t>
                      </a:r>
                      <a:r>
                        <a:rPr 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</a:t>
                      </a:r>
                      <a:r>
                        <a:rPr 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响应</a:t>
                      </a:r>
                      <a:endParaRPr lang="en-US" altLang="zh-CN" sz="1400" kern="12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单机十亿数据规模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:100ms~1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秒内</a:t>
                      </a:r>
                      <a:endParaRPr lang="en-US" altLang="zh-CN" sz="1400" kern="12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单机一亿数据规模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:1~100ms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内</a:t>
                      </a:r>
                    </a:p>
                  </a:txBody>
                  <a:tcPr marL="12700" marR="12700" marT="12700"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08610">
                <a:tc rowSpan="4">
                  <a:txBody>
                    <a:bodyPr/>
                    <a:lstStyle/>
                    <a:p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统计分析</a:t>
                      </a:r>
                    </a:p>
                  </a:txBody>
                  <a:tcPr anchor="ctr"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bitmap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统计处理性能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节点秒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616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采用倒排表统计处理性能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节点秒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09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kdi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多列统计处理性能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节点秒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518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B w="12700">
                      <a:solidFill>
                        <a:srgbClr val="2E78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lucene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自身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docvalues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处理性能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取决于硬盘类型与缓存命中率</a:t>
                      </a:r>
                      <a:endParaRPr lang="en-US" altLang="zh-CN" sz="1400" kern="12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最快是内存盘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lang="en-US" altLang="zh-CN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+/</a:t>
                      </a:r>
                      <a:r>
                        <a:rPr lang="zh-CN" altLang="en-US" sz="1400" kern="12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节点秒</a:t>
                      </a:r>
                    </a:p>
                  </a:txBody>
                  <a:tcPr>
                    <a:lnL w="12700">
                      <a:solidFill>
                        <a:srgbClr val="2E78BF"/>
                      </a:solidFill>
                      <a:prstDash val="solid"/>
                    </a:lnL>
                    <a:lnR w="12700">
                      <a:solidFill>
                        <a:srgbClr val="2E78BF"/>
                      </a:solidFill>
                      <a:prstDash val="solid"/>
                    </a:lnR>
                    <a:lnT w="12700">
                      <a:solidFill>
                        <a:srgbClr val="2E78BF"/>
                      </a:solidFill>
                      <a:prstDash val="solid"/>
                    </a:lnT>
                    <a:lnB w="12700">
                      <a:solidFill>
                        <a:srgbClr val="2E78B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应用场景：公安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18160" y="1108075"/>
            <a:ext cx="11212830" cy="4935855"/>
            <a:chOff x="816" y="1731"/>
            <a:chExt cx="17372" cy="8633"/>
          </a:xfrm>
        </p:grpSpPr>
        <p:sp>
          <p:nvSpPr>
            <p:cNvPr id="4" name="圆角矩形 5"/>
            <p:cNvSpPr/>
            <p:nvPr/>
          </p:nvSpPr>
          <p:spPr>
            <a:xfrm flipH="1">
              <a:off x="1108" y="1731"/>
              <a:ext cx="10200" cy="4314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2E75B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CN" altLang="en-US" sz="2135" b="1" dirty="0">
                <a:solidFill>
                  <a:srgbClr val="004A7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flipH="1">
              <a:off x="816" y="2017"/>
              <a:ext cx="2242" cy="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181100">
                <a:defRPr/>
              </a:pPr>
              <a:r>
                <a:rPr lang="zh-CN" altLang="en-US" sz="16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公安云搜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230" y="2524"/>
              <a:ext cx="3314" cy="3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0" algn="just" fontAlgn="auto">
                <a:lnSpc>
                  <a:spcPts val="1840"/>
                </a:lnSpc>
                <a:spcBef>
                  <a:spcPts val="100"/>
                </a:spcBef>
                <a:buFont typeface="Wingdings" panose="05000000000000000000" charset="0"/>
                <a:buNone/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通过对海量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结构化和非结构化数据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进行横向关联与查询，实现文字、图像、声音、视频的无缝对接和立体式展现，搜索方式支持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精确检索、模糊检索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、组合检索、二次检索，速度达到万亿级数据查询秒级响应。</a:t>
              </a:r>
            </a:p>
          </p:txBody>
        </p:sp>
        <p:pic>
          <p:nvPicPr>
            <p:cNvPr id="7" name="图片 6"/>
            <p:cNvPicPr/>
            <p:nvPr/>
          </p:nvPicPr>
          <p:blipFill>
            <a:blip r:embed="rId2" r:link="rId3">
              <a:lum bright="12000"/>
            </a:blip>
            <a:stretch>
              <a:fillRect/>
            </a:stretch>
          </p:blipFill>
          <p:spPr>
            <a:xfrm>
              <a:off x="4607" y="1958"/>
              <a:ext cx="6583" cy="3860"/>
            </a:xfrm>
            <a:prstGeom prst="rect">
              <a:avLst/>
            </a:prstGeom>
            <a:noFill/>
            <a:ln w="9525">
              <a:noFill/>
            </a:ln>
            <a:effectLst>
              <a:softEdge rad="12700"/>
            </a:effectLst>
          </p:spPr>
        </p:pic>
        <p:sp>
          <p:nvSpPr>
            <p:cNvPr id="8" name="圆角矩形 5"/>
            <p:cNvSpPr/>
            <p:nvPr/>
          </p:nvSpPr>
          <p:spPr>
            <a:xfrm flipH="1">
              <a:off x="1081" y="6313"/>
              <a:ext cx="10280" cy="4051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2E75B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CN" altLang="en-US" sz="2135" b="1" dirty="0">
                <a:solidFill>
                  <a:srgbClr val="004A7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11413" y="2017"/>
              <a:ext cx="3406" cy="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181100"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同住同行同飞分析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1850" y="2725"/>
              <a:ext cx="5968" cy="2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0" algn="just" fontAlgn="auto">
                <a:lnSpc>
                  <a:spcPts val="1840"/>
                </a:lnSpc>
                <a:spcBef>
                  <a:spcPts val="100"/>
                </a:spcBef>
                <a:buFont typeface="Wingdings" panose="05000000000000000000" charset="0"/>
                <a:buNone/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通过对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时空数据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的多维分析，实现对于多个人员的航班出行记录、轨道交通出行记录、酒店住宿记录的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时空碰撞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，找到其中经常同时乘坐同一个航班、同一轨道交通、入住同一酒店的同行人。在疫情防控背景下发挥了巨大作用，能够有效而快速的识别出确诊或疑似或者的接触对象。</a:t>
              </a:r>
            </a:p>
          </p:txBody>
        </p:sp>
        <p:sp>
          <p:nvSpPr>
            <p:cNvPr id="14" name="圆角矩形 5"/>
            <p:cNvSpPr/>
            <p:nvPr/>
          </p:nvSpPr>
          <p:spPr>
            <a:xfrm flipH="1">
              <a:off x="11546" y="1733"/>
              <a:ext cx="6642" cy="8621"/>
            </a:xfrm>
            <a:prstGeom prst="rect">
              <a:avLst/>
            </a:prstGeom>
            <a:noFill/>
            <a:ln w="19050" cap="flat" cmpd="sng" algn="ctr">
              <a:solidFill>
                <a:srgbClr val="2E75B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CN" altLang="en-US" sz="2135" b="1" dirty="0">
                <a:solidFill>
                  <a:srgbClr val="004A7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flipH="1">
              <a:off x="816" y="6547"/>
              <a:ext cx="2135" cy="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181100"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</a:rPr>
                <a:t>刑侦分析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05" y="7122"/>
              <a:ext cx="3208" cy="3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ts val="18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通过展现人员在一定时间内的关系圈，通过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实时检索、关联碰撞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，为各警种提供智能研判的关系网络，直观展现出与目标人关系密切的相关人，进而挖掘出潜在嫌疑同伙。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lum bright="-30000" contrast="48000"/>
            </a:blip>
            <a:stretch>
              <a:fillRect/>
            </a:stretch>
          </p:blipFill>
          <p:spPr>
            <a:xfrm>
              <a:off x="4404" y="6808"/>
              <a:ext cx="6791" cy="3236"/>
            </a:xfrm>
            <a:prstGeom prst="rect">
              <a:avLst/>
            </a:prstGeom>
          </p:spPr>
        </p:pic>
        <p:pic>
          <p:nvPicPr>
            <p:cNvPr id="21" name="图片 20"/>
            <p:cNvPicPr/>
            <p:nvPr/>
          </p:nvPicPr>
          <p:blipFill>
            <a:blip r:embed="rId5">
              <a:alphaModFix amt="95000"/>
              <a:lum bright="6000" contrast="-6000"/>
            </a:blip>
            <a:stretch>
              <a:fillRect/>
            </a:stretch>
          </p:blipFill>
          <p:spPr>
            <a:xfrm>
              <a:off x="11858" y="5494"/>
              <a:ext cx="6044" cy="4446"/>
            </a:xfrm>
            <a:prstGeom prst="rect">
              <a:avLst/>
            </a:prstGeom>
            <a:noFill/>
            <a:ln w="9525">
              <a:noFill/>
            </a:ln>
            <a:effectLst>
              <a:softEdge rad="12700"/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应用场景：军队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01675" y="1152525"/>
            <a:ext cx="10927721" cy="4966927"/>
            <a:chOff x="1105" y="1815"/>
            <a:chExt cx="17059" cy="8395"/>
          </a:xfrm>
        </p:grpSpPr>
        <p:grpSp>
          <p:nvGrpSpPr>
            <p:cNvPr id="34" name="组合 33"/>
            <p:cNvGrpSpPr/>
            <p:nvPr/>
          </p:nvGrpSpPr>
          <p:grpSpPr>
            <a:xfrm>
              <a:off x="1796" y="2069"/>
              <a:ext cx="7346" cy="2470"/>
              <a:chOff x="680" y="2195"/>
              <a:chExt cx="4069" cy="2043"/>
            </a:xfrm>
          </p:grpSpPr>
          <p:sp>
            <p:nvSpPr>
              <p:cNvPr id="36" name="矩形 35"/>
              <p:cNvSpPr/>
              <p:nvPr/>
            </p:nvSpPr>
            <p:spPr>
              <a:xfrm flipH="1">
                <a:off x="718" y="2195"/>
                <a:ext cx="2120" cy="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81100">
                  <a:buClrTx/>
                  <a:buSzTx/>
                  <a:buFontTx/>
                  <a:defRPr/>
                </a:pP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话单分析</a:t>
                </a:r>
                <a:r>
                  <a:rPr lang="en-US" altLang="zh-CN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/</a:t>
                </a: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网络报文分析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80" y="2694"/>
                <a:ext cx="4069" cy="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根据主要目标人物的话单浏览及话单统计，可以掌握其在某一时间区间内的通话对象，中心度，归属地，运营商，通话频率，通话次数，通话时间，平均通话时长，以及主被叫比例等通话特征。而后通过</a:t>
                </a:r>
                <a:r>
                  <a:rPr lang="zh-CN" altLang="en-US" sz="12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多维聚合统计、任意维度过滤筛选</a:t>
                </a: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等功能，在缩短计算时间的同时将话单排列前30-50位的密切联系人作为关系调查的对象。</a:t>
                </a:r>
              </a:p>
            </p:txBody>
          </p:sp>
        </p:grp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1" y="2127"/>
              <a:ext cx="5774" cy="3829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2" y="6268"/>
              <a:ext cx="5818" cy="3838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4"/>
            <a:srcRect t="9972" r="1618"/>
            <a:stretch>
              <a:fillRect/>
            </a:stretch>
          </p:blipFill>
          <p:spPr>
            <a:xfrm>
              <a:off x="1953" y="5061"/>
              <a:ext cx="8927" cy="4225"/>
            </a:xfrm>
            <a:prstGeom prst="rect">
              <a:avLst/>
            </a:prstGeom>
          </p:spPr>
        </p:pic>
        <p:sp>
          <p:nvSpPr>
            <p:cNvPr id="48" name="圆角右箭头 47"/>
            <p:cNvSpPr/>
            <p:nvPr/>
          </p:nvSpPr>
          <p:spPr>
            <a:xfrm rot="16200000" flipH="1">
              <a:off x="11076" y="4413"/>
              <a:ext cx="830" cy="861"/>
            </a:xfrm>
            <a:prstGeom prst="bentArrow">
              <a:avLst/>
            </a:prstGeom>
            <a:solidFill>
              <a:srgbClr val="3188D3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圆角右箭头 48"/>
            <p:cNvSpPr/>
            <p:nvPr/>
          </p:nvSpPr>
          <p:spPr>
            <a:xfrm rot="10800000" flipH="1">
              <a:off x="11061" y="8612"/>
              <a:ext cx="830" cy="861"/>
            </a:xfrm>
            <a:prstGeom prst="bentArrow">
              <a:avLst/>
            </a:prstGeom>
            <a:solidFill>
              <a:srgbClr val="3188D3"/>
            </a:solidFill>
            <a:ln>
              <a:solidFill>
                <a:srgbClr val="3188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圆角矩形 5"/>
            <p:cNvSpPr/>
            <p:nvPr/>
          </p:nvSpPr>
          <p:spPr>
            <a:xfrm flipH="1">
              <a:off x="1105" y="1815"/>
              <a:ext cx="17059" cy="8395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2E75B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CN" altLang="en-US" sz="2135" b="1" dirty="0">
                <a:solidFill>
                  <a:srgbClr val="004A7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应用场景：交通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960" y="1115695"/>
            <a:ext cx="10894695" cy="4953000"/>
            <a:chOff x="1096" y="1772"/>
            <a:chExt cx="17036" cy="8448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6" y="1772"/>
              <a:ext cx="17036" cy="8448"/>
              <a:chOff x="645" y="1961"/>
              <a:chExt cx="9270" cy="7288"/>
            </a:xfrm>
          </p:grpSpPr>
          <p:sp>
            <p:nvSpPr>
              <p:cNvPr id="24" name="圆角矩形 5"/>
              <p:cNvSpPr/>
              <p:nvPr/>
            </p:nvSpPr>
            <p:spPr>
              <a:xfrm flipH="1">
                <a:off x="645" y="1961"/>
                <a:ext cx="9270" cy="7288"/>
              </a:xfrm>
              <a:prstGeom prst="rect">
                <a:avLst/>
              </a:prstGeom>
              <a:noFill/>
              <a:ln w="19050" cap="flat" cmpd="sng" algn="ctr">
                <a:solidFill>
                  <a:srgbClr val="2E75B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sz="2135" b="1" dirty="0">
                  <a:solidFill>
                    <a:srgbClr val="004A7C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787" y="2136"/>
                <a:ext cx="4218" cy="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81100">
                  <a:buClrTx/>
                  <a:buSzTx/>
                  <a:buFontTx/>
                  <a:defRPr/>
                </a:pP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交通缉查布控</a:t>
                </a:r>
                <a:r>
                  <a:rPr lang="en-US" altLang="zh-CN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/ </a:t>
                </a: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套牌车追踪</a:t>
                </a:r>
                <a:r>
                  <a:rPr lang="en-US" altLang="zh-CN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/ </a:t>
                </a: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时空碰撞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944" y="2661"/>
                <a:ext cx="4069" cy="1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可供管理人员通过</a:t>
                </a:r>
                <a:r>
                  <a:rPr lang="zh-CN" altLang="en-US" sz="12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区域形状检索</a:t>
                </a: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的方式分析车辆、船舶、飞机在一定时间的出行规律和出行轨迹，并且将结构化和非结构化等数据进行碰撞分析，实现对于套牌车的挖掘和追踪。另外，也可以通过</a:t>
                </a:r>
                <a:r>
                  <a:rPr lang="zh-CN" altLang="en-US" sz="12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轨迹碰撞</a:t>
                </a: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对轨迹进行相似分析，寻找</a:t>
                </a:r>
                <a:r>
                  <a:rPr lang="zh-CN" altLang="en-US" sz="12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伴随轨迹</a:t>
                </a: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。帮助管理人员进行区域交通管制以及可疑车辆的追查。</a:t>
                </a:r>
              </a:p>
            </p:txBody>
          </p:sp>
        </p:grpSp>
        <p:pic>
          <p:nvPicPr>
            <p:cNvPr id="34" name="图片 33" descr="C:\Users\wyh\Desktop\微信截图_20210528162823.png微信截图_2021052816282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621" y="4796"/>
              <a:ext cx="8692" cy="513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6" y="2256"/>
              <a:ext cx="6900" cy="3654"/>
            </a:xfrm>
            <a:prstGeom prst="rect">
              <a:avLst/>
            </a:prstGeom>
          </p:spPr>
        </p:pic>
        <p:pic>
          <p:nvPicPr>
            <p:cNvPr id="109" name="图片 108"/>
            <p:cNvPicPr/>
            <p:nvPr/>
          </p:nvPicPr>
          <p:blipFill>
            <a:blip r:embed="rId4" r:link="rId5"/>
            <a:srcRect l="1778" t="1485" r="2365"/>
            <a:stretch>
              <a:fillRect/>
            </a:stretch>
          </p:blipFill>
          <p:spPr>
            <a:xfrm>
              <a:off x="10803" y="6238"/>
              <a:ext cx="6965" cy="370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应用场景：汽车</a:t>
            </a:r>
          </a:p>
        </p:txBody>
      </p:sp>
      <p:pic>
        <p:nvPicPr>
          <p:cNvPr id="2" name="http://photo-static-api.fotomore.com/creative/vcg/400/new/VCG41N695894322.jpg" descr="&amp;pky210_sjzg_VCG41N695894322&amp;2&amp;src_toppic_inpsrchzd1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1905" y="1053465"/>
            <a:ext cx="12193270" cy="515302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7589229" y="1412240"/>
            <a:ext cx="4199912" cy="1517449"/>
            <a:chOff x="1125" y="2171"/>
            <a:chExt cx="3709" cy="2069"/>
          </a:xfrm>
        </p:grpSpPr>
        <p:sp>
          <p:nvSpPr>
            <p:cNvPr id="36" name="矩形 35"/>
            <p:cNvSpPr/>
            <p:nvPr/>
          </p:nvSpPr>
          <p:spPr>
            <a:xfrm flipH="1">
              <a:off x="2510" y="2171"/>
              <a:ext cx="2120" cy="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181100"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尾气监控</a:t>
              </a:r>
              <a:r>
                <a:rPr lang="en-US" altLang="zh-CN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油耗分析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125" y="2734"/>
              <a:ext cx="3709" cy="1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通过对海量安装在汽车中的</a:t>
              </a:r>
              <a:r>
                <a:rPr lang="en-US" altLang="zh-CN" sz="120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T-BOX</a:t>
              </a:r>
              <a:r>
                <a:rPr lang="zh-CN" altLang="en-US" sz="120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上采集的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万亿数据</a:t>
              </a:r>
              <a:r>
                <a:rPr lang="zh-CN" altLang="en-US" sz="120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进行分析，针对于国六标准的推行，对商用车的尾气数据、油耗数据、加油站地理位置信息进行监控，并提供整体存储和检索分析解决方案，为一汽解放、江淮汽车等主机厂的创新型应用提供坚实基础。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应用场景：金融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4055" y="1117600"/>
            <a:ext cx="10916920" cy="4928235"/>
            <a:chOff x="1093" y="1760"/>
            <a:chExt cx="17057" cy="8530"/>
          </a:xfrm>
        </p:grpSpPr>
        <p:grpSp>
          <p:nvGrpSpPr>
            <p:cNvPr id="34" name="组合 33"/>
            <p:cNvGrpSpPr/>
            <p:nvPr/>
          </p:nvGrpSpPr>
          <p:grpSpPr>
            <a:xfrm>
              <a:off x="1651" y="2148"/>
              <a:ext cx="7346" cy="2235"/>
              <a:chOff x="680" y="2260"/>
              <a:chExt cx="4069" cy="1849"/>
            </a:xfrm>
          </p:grpSpPr>
          <p:sp>
            <p:nvSpPr>
              <p:cNvPr id="36" name="矩形 35"/>
              <p:cNvSpPr/>
              <p:nvPr/>
            </p:nvSpPr>
            <p:spPr>
              <a:xfrm flipH="1">
                <a:off x="797" y="2260"/>
                <a:ext cx="2120" cy="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81100">
                  <a:buClrTx/>
                  <a:buSzTx/>
                  <a:buFontTx/>
                  <a:defRPr/>
                </a:pP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交易记录分析</a:t>
                </a:r>
                <a:r>
                  <a:rPr lang="en-US" altLang="zh-CN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/</a:t>
                </a:r>
                <a:r>
                  <a:rPr lang="zh-CN" altLang="en-US" sz="16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决策支撑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80" y="2818"/>
                <a:ext cx="4069" cy="1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金融行业有着海量的交易数据，且数据具备高度的时效性，如果需要对这类数据进行多维度的统计分析，借助于</a:t>
                </a:r>
                <a:r>
                  <a:rPr lang="zh-CN" altLang="en-US" sz="12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facet统计，实时多维分析</a:t>
                </a: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等功能，以此来实现对于海量数据的实时分析，帮助管理者快速发现交易风险，及时进行策略的调整。</a:t>
                </a: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444" y="6324"/>
              <a:ext cx="6568" cy="3264"/>
            </a:xfrm>
            <a:prstGeom prst="rect">
              <a:avLst/>
            </a:prstGeom>
          </p:spPr>
        </p:pic>
        <p:sp>
          <p:nvSpPr>
            <p:cNvPr id="10" name="圆角矩形 5"/>
            <p:cNvSpPr/>
            <p:nvPr/>
          </p:nvSpPr>
          <p:spPr>
            <a:xfrm flipH="1">
              <a:off x="1093" y="1760"/>
              <a:ext cx="17057" cy="8530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2E75B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CN" altLang="en-US" sz="2135" b="1" dirty="0">
                <a:solidFill>
                  <a:srgbClr val="004A7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00" name="图片 99"/>
            <p:cNvPicPr/>
            <p:nvPr/>
          </p:nvPicPr>
          <p:blipFill>
            <a:blip r:embed="rId3" r:link="rId4"/>
            <a:srcRect t="13315" r="89"/>
            <a:stretch>
              <a:fillRect/>
            </a:stretch>
          </p:blipFill>
          <p:spPr>
            <a:xfrm>
              <a:off x="1292" y="4860"/>
              <a:ext cx="10152" cy="50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" name="图片 100"/>
            <p:cNvPicPr/>
            <p:nvPr/>
          </p:nvPicPr>
          <p:blipFill>
            <a:blip r:embed="rId5" r:link="rId6"/>
            <a:srcRect t="18679" r="-1301"/>
            <a:stretch>
              <a:fillRect/>
            </a:stretch>
          </p:blipFill>
          <p:spPr>
            <a:xfrm>
              <a:off x="11140" y="2463"/>
              <a:ext cx="6872" cy="337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应用场景：电商</a:t>
            </a:r>
          </a:p>
        </p:txBody>
      </p:sp>
      <p:pic>
        <p:nvPicPr>
          <p:cNvPr id="8" name="http://photo-static-api.fotomore.com/creative/vcg/400/new/VCG41N1142776467.jpg" descr="&amp;pky380_sjzg_VCG41N1142776467&amp;2&amp;src_toppic_inpsrchzd1&amp;"/>
          <p:cNvPicPr>
            <a:picLocks noChangeAspect="1"/>
          </p:cNvPicPr>
          <p:nvPr/>
        </p:nvPicPr>
        <p:blipFill>
          <a:blip r:embed="rId2">
            <a:alphaModFix amt="80000"/>
          </a:blip>
          <a:srcRect b="7420"/>
          <a:stretch>
            <a:fillRect/>
          </a:stretch>
        </p:blipFill>
        <p:spPr>
          <a:xfrm>
            <a:off x="635" y="1059180"/>
            <a:ext cx="12208510" cy="515493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00025" y="1185545"/>
            <a:ext cx="5450205" cy="1877378"/>
            <a:chOff x="680" y="2297"/>
            <a:chExt cx="4069" cy="2447"/>
          </a:xfrm>
        </p:grpSpPr>
        <p:sp>
          <p:nvSpPr>
            <p:cNvPr id="36" name="矩形 35"/>
            <p:cNvSpPr/>
            <p:nvPr/>
          </p:nvSpPr>
          <p:spPr>
            <a:xfrm flipH="1">
              <a:off x="812" y="2297"/>
              <a:ext cx="2120" cy="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181100"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用户画像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/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稀疏列/标签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分析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80" y="2820"/>
              <a:ext cx="4069" cy="1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互联网尤其是电商企业的系统每天都会产生海量的日志数据，</a:t>
              </a:r>
              <a:r>
                <a:rPr lang="zh-CN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这些数据根据用户的个人特征、行为习惯被进行分类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。如需对这些海量数据进行分析，就需要能够对数据进行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分组统计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，而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分布式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多节点并行计算、内存计算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就能够实现对于各类数据的快速计算分析，确保在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1秒内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能快速输出结果，以此来满足企业进行用户画像、标签分析的需求。</a:t>
              </a:r>
            </a:p>
          </p:txBody>
        </p:sp>
      </p:grpSp>
      <p:pic>
        <p:nvPicPr>
          <p:cNvPr id="104" name="图片 103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应用场景：安防</a:t>
            </a:r>
          </a:p>
        </p:txBody>
      </p:sp>
      <p:pic>
        <p:nvPicPr>
          <p:cNvPr id="101" name="图片 100"/>
          <p:cNvPicPr/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0" y="1069340"/>
            <a:ext cx="12192000" cy="51371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组合 33"/>
          <p:cNvGrpSpPr/>
          <p:nvPr/>
        </p:nvGrpSpPr>
        <p:grpSpPr>
          <a:xfrm>
            <a:off x="825538" y="1225812"/>
            <a:ext cx="4732207" cy="2386519"/>
            <a:chOff x="621" y="2243"/>
            <a:chExt cx="4128" cy="3109"/>
          </a:xfrm>
        </p:grpSpPr>
        <p:sp>
          <p:nvSpPr>
            <p:cNvPr id="36" name="矩形 35"/>
            <p:cNvSpPr/>
            <p:nvPr/>
          </p:nvSpPr>
          <p:spPr>
            <a:xfrm flipH="1">
              <a:off x="621" y="2243"/>
              <a:ext cx="2120" cy="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181100"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人脸撞库</a:t>
              </a:r>
              <a:r>
                <a:rPr lang="en-US" altLang="zh-CN" sz="16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/</a:t>
              </a:r>
              <a:r>
                <a:rPr lang="zh-CN" altLang="en-US" sz="16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人像比对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80" y="2707"/>
              <a:ext cx="4069" cy="2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在反恐场景中，通过对比出现在多个案发地的人脸图像数据，实现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人脸撞库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，快速比对寻找出反复出现的人员。同时可以通过结合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时空碰撞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对比，快速锁定在多一时间、同一地点、多次出现的可疑人员。也可实现将多个案发地周边的人像进行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碰撞比对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，从而发现是否存在同伙。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dirty="0">
                  <a:solidFill>
                    <a:srgbClr val="2E75B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实时高并发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支持下可以实现多办案人员快速检索有效信息，进而快速确定嫌疑人。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未来计划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1"/>
            </p:custDataLst>
          </p:nvPr>
        </p:nvGrpSpPr>
        <p:grpSpPr>
          <a:xfrm>
            <a:off x="3888442" y="1442879"/>
            <a:ext cx="4509096" cy="4509096"/>
            <a:chOff x="4285417" y="2080445"/>
            <a:chExt cx="3621166" cy="3621166"/>
          </a:xfrm>
        </p:grpSpPr>
        <p:sp>
          <p:nvSpPr>
            <p:cNvPr id="27" name="任意多边形 26"/>
            <p:cNvSpPr/>
            <p:nvPr>
              <p:custDataLst>
                <p:tags r:id="rId10"/>
              </p:custDataLst>
            </p:nvPr>
          </p:nvSpPr>
          <p:spPr>
            <a:xfrm rot="5400000">
              <a:off x="6035714" y="2418820"/>
              <a:ext cx="1810859" cy="1930878"/>
            </a:xfrm>
            <a:custGeom>
              <a:avLst/>
              <a:gdLst>
                <a:gd name="connsiteX0" fmla="*/ 0 w 1810859"/>
                <a:gd name="connsiteY0" fmla="*/ 965439 h 1930878"/>
                <a:gd name="connsiteX1" fmla="*/ 965439 w 1810859"/>
                <a:gd name="connsiteY1" fmla="*/ 0 h 1930878"/>
                <a:gd name="connsiteX2" fmla="*/ 1765996 w 1810859"/>
                <a:gd name="connsiteY2" fmla="*/ 425653 h 1930878"/>
                <a:gd name="connsiteX3" fmla="*/ 1810859 w 1810859"/>
                <a:gd name="connsiteY3" fmla="*/ 508307 h 1930878"/>
                <a:gd name="connsiteX4" fmla="*/ 1797158 w 1810859"/>
                <a:gd name="connsiteY4" fmla="*/ 514908 h 1930878"/>
                <a:gd name="connsiteX5" fmla="*/ 1291904 w 1810859"/>
                <a:gd name="connsiteY5" fmla="*/ 1363823 h 1930878"/>
                <a:gd name="connsiteX6" fmla="*/ 1367773 w 1810859"/>
                <a:gd name="connsiteY6" fmla="*/ 1739616 h 1930878"/>
                <a:gd name="connsiteX7" fmla="*/ 1411923 w 1810859"/>
                <a:gd name="connsiteY7" fmla="*/ 1820955 h 1930878"/>
                <a:gd name="connsiteX8" fmla="*/ 1341232 w 1810859"/>
                <a:gd name="connsiteY8" fmla="*/ 1855009 h 1930878"/>
                <a:gd name="connsiteX9" fmla="*/ 965439 w 1810859"/>
                <a:gd name="connsiteY9" fmla="*/ 1930878 h 1930878"/>
                <a:gd name="connsiteX10" fmla="*/ 0 w 1810859"/>
                <a:gd name="connsiteY10" fmla="*/ 965439 h 193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0859" h="1930878">
                  <a:moveTo>
                    <a:pt x="0" y="965439"/>
                  </a:moveTo>
                  <a:cubicBezTo>
                    <a:pt x="0" y="432242"/>
                    <a:pt x="432242" y="0"/>
                    <a:pt x="965439" y="0"/>
                  </a:cubicBezTo>
                  <a:cubicBezTo>
                    <a:pt x="1298687" y="0"/>
                    <a:pt x="1592500" y="168845"/>
                    <a:pt x="1765996" y="425653"/>
                  </a:cubicBezTo>
                  <a:lnTo>
                    <a:pt x="1810859" y="508307"/>
                  </a:lnTo>
                  <a:lnTo>
                    <a:pt x="1797158" y="514908"/>
                  </a:lnTo>
                  <a:cubicBezTo>
                    <a:pt x="1496206" y="678394"/>
                    <a:pt x="1291904" y="997250"/>
                    <a:pt x="1291904" y="1363823"/>
                  </a:cubicBezTo>
                  <a:cubicBezTo>
                    <a:pt x="1291904" y="1497122"/>
                    <a:pt x="1318919" y="1624112"/>
                    <a:pt x="1367773" y="1739616"/>
                  </a:cubicBezTo>
                  <a:lnTo>
                    <a:pt x="1411923" y="1820955"/>
                  </a:lnTo>
                  <a:lnTo>
                    <a:pt x="1341232" y="1855009"/>
                  </a:lnTo>
                  <a:cubicBezTo>
                    <a:pt x="1225728" y="1903863"/>
                    <a:pt x="1098738" y="1930878"/>
                    <a:pt x="965439" y="1930878"/>
                  </a:cubicBezTo>
                  <a:cubicBezTo>
                    <a:pt x="432242" y="1930878"/>
                    <a:pt x="0" y="1498636"/>
                    <a:pt x="0" y="965439"/>
                  </a:cubicBezTo>
                  <a:close/>
                </a:path>
              </a:pathLst>
            </a:custGeom>
            <a:solidFill>
              <a:srgbClr val="6AB9D4"/>
            </a:solidFill>
            <a:ln w="28575">
              <a:solidFill>
                <a:sysClr val="window" lastClr="FFFFFF"/>
              </a:solidFill>
              <a:prstDash val="solid"/>
            </a:ln>
          </p:spPr>
          <p:style>
            <a:lnRef idx="2">
              <a:srgbClr val="FFDA62">
                <a:shade val="50000"/>
              </a:srgbClr>
            </a:lnRef>
            <a:fillRef idx="1">
              <a:srgbClr val="FFDA62"/>
            </a:fillRef>
            <a:effectRef idx="0">
              <a:srgbClr val="FFDA6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>
              <p:custDataLst>
                <p:tags r:id="rId11"/>
              </p:custDataLst>
            </p:nvPr>
          </p:nvSpPr>
          <p:spPr>
            <a:xfrm>
              <a:off x="5697340" y="3770733"/>
              <a:ext cx="1810858" cy="1930878"/>
            </a:xfrm>
            <a:custGeom>
              <a:avLst/>
              <a:gdLst>
                <a:gd name="connsiteX0" fmla="*/ 845419 w 1810858"/>
                <a:gd name="connsiteY0" fmla="*/ 0 h 1930878"/>
                <a:gd name="connsiteX1" fmla="*/ 1810858 w 1810858"/>
                <a:gd name="connsiteY1" fmla="*/ 965439 h 1930878"/>
                <a:gd name="connsiteX2" fmla="*/ 845419 w 1810858"/>
                <a:gd name="connsiteY2" fmla="*/ 1930878 h 1930878"/>
                <a:gd name="connsiteX3" fmla="*/ 44862 w 1810858"/>
                <a:gd name="connsiteY3" fmla="*/ 1505225 h 1930878"/>
                <a:gd name="connsiteX4" fmla="*/ 0 w 1810858"/>
                <a:gd name="connsiteY4" fmla="*/ 1422572 h 1930878"/>
                <a:gd name="connsiteX5" fmla="*/ 13701 w 1810858"/>
                <a:gd name="connsiteY5" fmla="*/ 1415972 h 1930878"/>
                <a:gd name="connsiteX6" fmla="*/ 518954 w 1810858"/>
                <a:gd name="connsiteY6" fmla="*/ 567056 h 1930878"/>
                <a:gd name="connsiteX7" fmla="*/ 443085 w 1810858"/>
                <a:gd name="connsiteY7" fmla="*/ 191264 h 1930878"/>
                <a:gd name="connsiteX8" fmla="*/ 398935 w 1810858"/>
                <a:gd name="connsiteY8" fmla="*/ 109923 h 1930878"/>
                <a:gd name="connsiteX9" fmla="*/ 469627 w 1810858"/>
                <a:gd name="connsiteY9" fmla="*/ 75869 h 1930878"/>
                <a:gd name="connsiteX10" fmla="*/ 845419 w 1810858"/>
                <a:gd name="connsiteY10" fmla="*/ 0 h 193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0858" h="1930878">
                  <a:moveTo>
                    <a:pt x="845419" y="0"/>
                  </a:moveTo>
                  <a:cubicBezTo>
                    <a:pt x="1378616" y="0"/>
                    <a:pt x="1810858" y="432242"/>
                    <a:pt x="1810858" y="965439"/>
                  </a:cubicBezTo>
                  <a:cubicBezTo>
                    <a:pt x="1810858" y="1498636"/>
                    <a:pt x="1378616" y="1930878"/>
                    <a:pt x="845419" y="1930878"/>
                  </a:cubicBezTo>
                  <a:cubicBezTo>
                    <a:pt x="512171" y="1930878"/>
                    <a:pt x="218359" y="1762034"/>
                    <a:pt x="44862" y="1505225"/>
                  </a:cubicBezTo>
                  <a:lnTo>
                    <a:pt x="0" y="1422572"/>
                  </a:lnTo>
                  <a:lnTo>
                    <a:pt x="13701" y="1415972"/>
                  </a:lnTo>
                  <a:cubicBezTo>
                    <a:pt x="314652" y="1252485"/>
                    <a:pt x="518954" y="933629"/>
                    <a:pt x="518954" y="567056"/>
                  </a:cubicBezTo>
                  <a:cubicBezTo>
                    <a:pt x="518954" y="433757"/>
                    <a:pt x="491939" y="306767"/>
                    <a:pt x="443085" y="191264"/>
                  </a:cubicBezTo>
                  <a:lnTo>
                    <a:pt x="398935" y="109923"/>
                  </a:lnTo>
                  <a:lnTo>
                    <a:pt x="469627" y="75869"/>
                  </a:lnTo>
                  <a:cubicBezTo>
                    <a:pt x="585130" y="27015"/>
                    <a:pt x="712120" y="0"/>
                    <a:pt x="84541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8575">
              <a:solidFill>
                <a:sysClr val="window" lastClr="FFFFFF"/>
              </a:solidFill>
              <a:prstDash val="solid"/>
            </a:ln>
          </p:spPr>
          <p:style>
            <a:lnRef idx="2">
              <a:srgbClr val="FFDA62">
                <a:shade val="50000"/>
              </a:srgbClr>
            </a:lnRef>
            <a:fillRef idx="1">
              <a:srgbClr val="FFDA62"/>
            </a:fillRef>
            <a:effectRef idx="0">
              <a:srgbClr val="FFDA6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>
              <p:custDataLst>
                <p:tags r:id="rId12"/>
              </p:custDataLst>
            </p:nvPr>
          </p:nvSpPr>
          <p:spPr>
            <a:xfrm rot="5400000">
              <a:off x="4345426" y="3432360"/>
              <a:ext cx="1810859" cy="1930878"/>
            </a:xfrm>
            <a:custGeom>
              <a:avLst/>
              <a:gdLst>
                <a:gd name="connsiteX0" fmla="*/ 0 w 1810859"/>
                <a:gd name="connsiteY0" fmla="*/ 1422572 h 1930878"/>
                <a:gd name="connsiteX1" fmla="*/ 13701 w 1810859"/>
                <a:gd name="connsiteY1" fmla="*/ 1415972 h 1930878"/>
                <a:gd name="connsiteX2" fmla="*/ 518954 w 1810859"/>
                <a:gd name="connsiteY2" fmla="*/ 567056 h 1930878"/>
                <a:gd name="connsiteX3" fmla="*/ 443085 w 1810859"/>
                <a:gd name="connsiteY3" fmla="*/ 191263 h 1930878"/>
                <a:gd name="connsiteX4" fmla="*/ 409031 w 1810859"/>
                <a:gd name="connsiteY4" fmla="*/ 120571 h 1930878"/>
                <a:gd name="connsiteX5" fmla="*/ 327691 w 1810859"/>
                <a:gd name="connsiteY5" fmla="*/ 164721 h 1930878"/>
                <a:gd name="connsiteX6" fmla="*/ 288399 w 1810859"/>
                <a:gd name="connsiteY6" fmla="*/ 179102 h 1930878"/>
                <a:gd name="connsiteX7" fmla="*/ 305634 w 1810859"/>
                <a:gd name="connsiteY7" fmla="*/ 164882 h 1930878"/>
                <a:gd name="connsiteX8" fmla="*/ 845420 w 1810859"/>
                <a:gd name="connsiteY8" fmla="*/ 0 h 1930878"/>
                <a:gd name="connsiteX9" fmla="*/ 1810859 w 1810859"/>
                <a:gd name="connsiteY9" fmla="*/ 965439 h 1930878"/>
                <a:gd name="connsiteX10" fmla="*/ 845420 w 1810859"/>
                <a:gd name="connsiteY10" fmla="*/ 1930878 h 1930878"/>
                <a:gd name="connsiteX11" fmla="*/ 44863 w 1810859"/>
                <a:gd name="connsiteY11" fmla="*/ 1505225 h 193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0859" h="1930878">
                  <a:moveTo>
                    <a:pt x="0" y="1422572"/>
                  </a:moveTo>
                  <a:lnTo>
                    <a:pt x="13701" y="1415972"/>
                  </a:lnTo>
                  <a:cubicBezTo>
                    <a:pt x="314652" y="1252485"/>
                    <a:pt x="518954" y="933629"/>
                    <a:pt x="518954" y="567056"/>
                  </a:cubicBezTo>
                  <a:cubicBezTo>
                    <a:pt x="518954" y="433756"/>
                    <a:pt x="491939" y="306767"/>
                    <a:pt x="443085" y="191263"/>
                  </a:cubicBezTo>
                  <a:lnTo>
                    <a:pt x="409031" y="120571"/>
                  </a:lnTo>
                  <a:lnTo>
                    <a:pt x="327691" y="164721"/>
                  </a:lnTo>
                  <a:lnTo>
                    <a:pt x="288399" y="179102"/>
                  </a:lnTo>
                  <a:lnTo>
                    <a:pt x="305634" y="164882"/>
                  </a:lnTo>
                  <a:cubicBezTo>
                    <a:pt x="459719" y="60784"/>
                    <a:pt x="645471" y="0"/>
                    <a:pt x="845420" y="0"/>
                  </a:cubicBezTo>
                  <a:cubicBezTo>
                    <a:pt x="1378617" y="0"/>
                    <a:pt x="1810859" y="432242"/>
                    <a:pt x="1810859" y="965439"/>
                  </a:cubicBezTo>
                  <a:cubicBezTo>
                    <a:pt x="1810859" y="1498636"/>
                    <a:pt x="1378617" y="1930878"/>
                    <a:pt x="845420" y="1930878"/>
                  </a:cubicBezTo>
                  <a:cubicBezTo>
                    <a:pt x="512172" y="1930878"/>
                    <a:pt x="218359" y="1762034"/>
                    <a:pt x="44863" y="1505225"/>
                  </a:cubicBezTo>
                  <a:close/>
                </a:path>
              </a:pathLst>
            </a:custGeom>
            <a:solidFill>
              <a:schemeClr val="accent5"/>
            </a:solidFill>
            <a:ln w="28575">
              <a:solidFill>
                <a:sysClr val="window" lastClr="FFFFFF"/>
              </a:solidFill>
              <a:prstDash val="solid"/>
            </a:ln>
          </p:spPr>
          <p:style>
            <a:lnRef idx="2">
              <a:srgbClr val="FFDA62">
                <a:shade val="50000"/>
              </a:srgbClr>
            </a:lnRef>
            <a:fillRef idx="1">
              <a:srgbClr val="FFDA62"/>
            </a:fillRef>
            <a:effectRef idx="0">
              <a:srgbClr val="FFDA6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>
              <p:custDataLst>
                <p:tags r:id="rId13"/>
              </p:custDataLst>
            </p:nvPr>
          </p:nvSpPr>
          <p:spPr>
            <a:xfrm>
              <a:off x="4683799" y="2080445"/>
              <a:ext cx="1810860" cy="1930878"/>
            </a:xfrm>
            <a:custGeom>
              <a:avLst/>
              <a:gdLst>
                <a:gd name="connsiteX0" fmla="*/ 965439 w 1810860"/>
                <a:gd name="connsiteY0" fmla="*/ 0 h 1930878"/>
                <a:gd name="connsiteX1" fmla="*/ 1765996 w 1810860"/>
                <a:gd name="connsiteY1" fmla="*/ 425653 h 1930878"/>
                <a:gd name="connsiteX2" fmla="*/ 1810860 w 1810860"/>
                <a:gd name="connsiteY2" fmla="*/ 508307 h 1930878"/>
                <a:gd name="connsiteX3" fmla="*/ 1797159 w 1810860"/>
                <a:gd name="connsiteY3" fmla="*/ 514907 h 1930878"/>
                <a:gd name="connsiteX4" fmla="*/ 1291905 w 1810860"/>
                <a:gd name="connsiteY4" fmla="*/ 1363823 h 1930878"/>
                <a:gd name="connsiteX5" fmla="*/ 1367774 w 1810860"/>
                <a:gd name="connsiteY5" fmla="*/ 1739615 h 1930878"/>
                <a:gd name="connsiteX6" fmla="*/ 1411924 w 1810860"/>
                <a:gd name="connsiteY6" fmla="*/ 1820955 h 1930878"/>
                <a:gd name="connsiteX7" fmla="*/ 1341232 w 1810860"/>
                <a:gd name="connsiteY7" fmla="*/ 1855009 h 1930878"/>
                <a:gd name="connsiteX8" fmla="*/ 965439 w 1810860"/>
                <a:gd name="connsiteY8" fmla="*/ 1930878 h 1930878"/>
                <a:gd name="connsiteX9" fmla="*/ 0 w 1810860"/>
                <a:gd name="connsiteY9" fmla="*/ 965439 h 1930878"/>
                <a:gd name="connsiteX10" fmla="*/ 965439 w 1810860"/>
                <a:gd name="connsiteY10" fmla="*/ 0 h 193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0860" h="1930878">
                  <a:moveTo>
                    <a:pt x="965439" y="0"/>
                  </a:moveTo>
                  <a:cubicBezTo>
                    <a:pt x="1298687" y="0"/>
                    <a:pt x="1592500" y="168845"/>
                    <a:pt x="1765996" y="425653"/>
                  </a:cubicBezTo>
                  <a:lnTo>
                    <a:pt x="1810860" y="508307"/>
                  </a:lnTo>
                  <a:lnTo>
                    <a:pt x="1797159" y="514907"/>
                  </a:lnTo>
                  <a:cubicBezTo>
                    <a:pt x="1496207" y="678394"/>
                    <a:pt x="1291905" y="997250"/>
                    <a:pt x="1291905" y="1363823"/>
                  </a:cubicBezTo>
                  <a:cubicBezTo>
                    <a:pt x="1291905" y="1497122"/>
                    <a:pt x="1318920" y="1624112"/>
                    <a:pt x="1367774" y="1739615"/>
                  </a:cubicBezTo>
                  <a:lnTo>
                    <a:pt x="1411924" y="1820955"/>
                  </a:lnTo>
                  <a:lnTo>
                    <a:pt x="1341232" y="1855009"/>
                  </a:lnTo>
                  <a:cubicBezTo>
                    <a:pt x="1225728" y="1903863"/>
                    <a:pt x="1098739" y="1930878"/>
                    <a:pt x="965439" y="1930878"/>
                  </a:cubicBezTo>
                  <a:cubicBezTo>
                    <a:pt x="432242" y="1930878"/>
                    <a:pt x="0" y="1498636"/>
                    <a:pt x="0" y="965439"/>
                  </a:cubicBezTo>
                  <a:cubicBezTo>
                    <a:pt x="0" y="432242"/>
                    <a:pt x="432242" y="0"/>
                    <a:pt x="965439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ysClr val="window" lastClr="FFFFFF"/>
              </a:solidFill>
              <a:prstDash val="solid"/>
            </a:ln>
          </p:spPr>
          <p:style>
            <a:lnRef idx="2">
              <a:srgbClr val="FFDA62">
                <a:shade val="50000"/>
              </a:srgbClr>
            </a:lnRef>
            <a:fillRef idx="1">
              <a:srgbClr val="FFDA62"/>
            </a:fillRef>
            <a:effectRef idx="0">
              <a:srgbClr val="FFDA62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1155700" y="1489710"/>
            <a:ext cx="3440430" cy="1529080"/>
          </a:xfrm>
          <a:prstGeom prst="rect">
            <a:avLst/>
          </a:prstGeom>
        </p:spPr>
        <p:txBody>
          <a:bodyPr wrap="square" anchor="ctr"/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/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分组统计与计算本质还是hashmap,性能远远低于bitmap：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1.遍历bitmap没必要按位遍历；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2.cpu的L1 L2 L3 CACHE。</a:t>
            </a: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429028" y="1820204"/>
            <a:ext cx="1784435" cy="1530601"/>
          </a:xfrm>
          <a:prstGeom prst="rect">
            <a:avLst/>
          </a:prstGeom>
        </p:spPr>
        <p:txBody>
          <a:bodyPr wrap="square" lIns="90000" tIns="46800" rIns="90000" bIns="46800" anchor="ctr">
            <a:normAutofit/>
          </a:bodyPr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>
                <a:solidFill>
                  <a:srgbClr val="FFFFFF"/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内存计算</a:t>
            </a:r>
          </a:p>
        </p:txBody>
      </p: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6275129" y="2067230"/>
            <a:ext cx="2016224" cy="1530601"/>
          </a:xfrm>
          <a:prstGeom prst="rect">
            <a:avLst/>
          </a:prstGeom>
        </p:spPr>
        <p:txBody>
          <a:bodyPr wrap="square" lIns="90000" tIns="46800" rIns="90000" bIns="46800" anchor="ctr">
            <a:normAutofit/>
          </a:bodyPr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>
                <a:solidFill>
                  <a:srgbClr val="FFFFFF"/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多表关联与图数据库</a:t>
            </a:r>
          </a:p>
        </p:txBody>
      </p:sp>
      <p:sp>
        <p:nvSpPr>
          <p:cNvPr id="37" name="文本框 36"/>
          <p:cNvSpPr txBox="1"/>
          <p:nvPr>
            <p:custDataLst>
              <p:tags r:id="rId5"/>
            </p:custDataLst>
          </p:nvPr>
        </p:nvSpPr>
        <p:spPr>
          <a:xfrm>
            <a:off x="3888437" y="3697427"/>
            <a:ext cx="1981525" cy="1530601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>
                <a:solidFill>
                  <a:srgbClr val="FFFFFF"/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基于KD-TREE的空间划分</a:t>
            </a: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6216582" y="4103249"/>
            <a:ext cx="1634963" cy="153060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>
                <a:solidFill>
                  <a:srgbClr val="FFFFFF"/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二进制</a:t>
            </a:r>
          </a:p>
          <a:p>
            <a:r>
              <a:rPr lang="zh-CN" altLang="en-US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搜索</a:t>
            </a: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8316595" y="1538605"/>
            <a:ext cx="3623310" cy="1529080"/>
          </a:xfrm>
          <a:prstGeom prst="rect">
            <a:avLst/>
          </a:prstGeom>
        </p:spPr>
        <p:txBody>
          <a:bodyPr wrap="square" anchor="ctr"/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/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1.双表关联是lucene的强项；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2.多表目前还找不到好的方案；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3.bloomfilter结合kd tree尝试下；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4.图库本质也是关联。</a:t>
            </a:r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878186" y="3867150"/>
            <a:ext cx="3088024" cy="1529080"/>
          </a:xfrm>
          <a:prstGeom prst="rect">
            <a:avLst/>
          </a:prstGeom>
        </p:spPr>
        <p:txBody>
          <a:bodyPr wrap="square" anchor="ctr"/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/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1.兼具正排倒排列存的全部优点；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2.适合统计,检索,排序,关联；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3.空间划分成块,适合内存计算。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7943215" y="4400550"/>
            <a:ext cx="3623310" cy="1529080"/>
          </a:xfrm>
          <a:prstGeom prst="rect">
            <a:avLst/>
          </a:prstGeom>
        </p:spPr>
        <p:txBody>
          <a:bodyPr wrap="square" anchor="ctr"/>
          <a:lstStyle>
            <a:defPPr>
              <a:defRPr lang="zh-CN"/>
            </a:defPPr>
            <a:lvl1pPr indent="0" algn="ct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65" baseline="0"/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.公安国安,基因生物等行业都可以使用；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2.不能使用字典,定长切词的膨胀率一直得不到很好的解决。</a:t>
            </a:r>
          </a:p>
          <a:p>
            <a:pPr algn="l" fontAlgn="auto">
              <a:lnSpc>
                <a:spcPct val="100000"/>
              </a:lnSpc>
            </a:pP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个人简介</a:t>
            </a:r>
          </a:p>
        </p:txBody>
      </p:sp>
      <p:pic>
        <p:nvPicPr>
          <p:cNvPr id="20" name="图片 1" descr="微信图片_202005141050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45" y="1299845"/>
            <a:ext cx="3164840" cy="35325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07795" y="4871720"/>
            <a:ext cx="2338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录信创始人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&amp;CTO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母延年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157845" y="1924050"/>
            <a:ext cx="0" cy="36252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712227" y="1042342"/>
            <a:ext cx="4695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apache lucene 15</a:t>
            </a:r>
            <a:r>
              <a:rPr lang="zh-CN" altLang="en-US" sz="2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 铁杆粉丝</a:t>
            </a:r>
            <a:endParaRPr lang="zh-CN" altLang="en-US" sz="2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12671" y="2222129"/>
            <a:ext cx="3266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新浪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播客搜索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阅读了市面上所有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字样的书籍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专心阅读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源码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600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多篇研读笔记</a:t>
            </a:r>
            <a:endParaRPr lang="zh-CN" altLang="en-US" sz="140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33250" y="3416450"/>
            <a:ext cx="3904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阿里巴巴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开源项目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mdrill</a:t>
            </a:r>
          </a:p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与流计算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storm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进行结合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总量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4000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亿数据</a:t>
            </a:r>
            <a:endParaRPr lang="zh-CN" altLang="en-US" sz="140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208" y="4794664"/>
            <a:ext cx="3769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腾讯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Hermes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系统的开发人员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hdfs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进行结合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10000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endParaRPr lang="zh-CN" altLang="en-US" sz="140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237220" y="2311828"/>
            <a:ext cx="3468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spark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lucene+hdfs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500+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最大集群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,50p</a:t>
            </a:r>
            <a:endParaRPr lang="zh-CN" altLang="en-US" sz="140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98164" y="1975907"/>
            <a:ext cx="1704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2006</a:t>
            </a:r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~2011</a:t>
            </a:r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51371" y="3109745"/>
            <a:ext cx="851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2011</a:t>
            </a:r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51371" y="4448589"/>
            <a:ext cx="851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2014</a:t>
            </a:r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21346" y="1960871"/>
            <a:ext cx="1802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创业后第一年</a:t>
            </a:r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:LSQL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38"/>
          <p:cNvSpPr txBox="1"/>
          <p:nvPr/>
        </p:nvSpPr>
        <p:spPr>
          <a:xfrm>
            <a:off x="8221346" y="3258298"/>
            <a:ext cx="246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创业后第二年</a:t>
            </a:r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:hbaseSQL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8221346" y="3584181"/>
            <a:ext cx="376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hbase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的底层存储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hfile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更换为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</a:p>
          <a:p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用以支撑高并发点查与全文检索</a:t>
            </a:r>
            <a:endParaRPr lang="zh-CN" altLang="en-US" sz="140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38"/>
          <p:cNvSpPr txBox="1"/>
          <p:nvPr/>
        </p:nvSpPr>
        <p:spPr>
          <a:xfrm>
            <a:off x="8221346" y="4518678"/>
            <a:ext cx="237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创业后第三年</a:t>
            </a:r>
            <a:r>
              <a:rPr lang="en-US" altLang="zh-CN" sz="14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:LXDB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文本框 28"/>
          <p:cNvSpPr txBox="1"/>
          <p:nvPr/>
        </p:nvSpPr>
        <p:spPr>
          <a:xfrm>
            <a:off x="8221346" y="4854547"/>
            <a:ext cx="3769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lucene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postgres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做了深度结合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mpp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产品最求轻量但功能丰富</a:t>
            </a:r>
            <a:endParaRPr lang="en-US" altLang="zh-CN" sz="1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解决场景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即席查询与即席分析</a:t>
            </a:r>
            <a:r>
              <a:rPr lang="en-US" altLang="zh-CN" sz="1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-adhoc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927850" y="1582420"/>
            <a:ext cx="1104265" cy="310515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smtClean="0">
                <a:latin typeface="微软雅黑" panose="020B0503020204020204" charset="-122"/>
                <a:ea typeface="微软雅黑" panose="020B0503020204020204" charset="-122"/>
              </a:rPr>
              <a:t>职场阶段</a:t>
            </a:r>
            <a:endParaRPr 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261985" y="1582420"/>
            <a:ext cx="1104265" cy="310515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smtClean="0">
                <a:latin typeface="微软雅黑" panose="020B0503020204020204" charset="-122"/>
                <a:ea typeface="微软雅黑" panose="020B0503020204020204" charset="-122"/>
              </a:rPr>
              <a:t>创业阶段</a:t>
            </a:r>
            <a:endParaRPr 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42799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联系我们</a:t>
            </a:r>
          </a:p>
        </p:txBody>
      </p:sp>
      <p:pic>
        <p:nvPicPr>
          <p:cNvPr id="4" name="Picture 1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4300" y="4079240"/>
            <a:ext cx="3556635" cy="35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61300" y="4206240"/>
            <a:ext cx="3556635" cy="35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1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88300" y="4333240"/>
            <a:ext cx="3556635" cy="35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5300" y="4460240"/>
            <a:ext cx="3556635" cy="35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83855" y="3964305"/>
            <a:ext cx="3556635" cy="35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0855" y="4091305"/>
            <a:ext cx="3556635" cy="35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5" y="1412240"/>
            <a:ext cx="1712595" cy="171831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3060" y="1085215"/>
            <a:ext cx="6328410" cy="4898390"/>
            <a:chOff x="542" y="1801"/>
            <a:chExt cx="9966" cy="7714"/>
          </a:xfrm>
        </p:grpSpPr>
        <p:pic>
          <p:nvPicPr>
            <p:cNvPr id="13" name="http://photo-static-api.fotomore.com/creative/vcg/400/new/VCG41N1130470134.jpg" descr="&amp;pky370_sjzg_VCG41N1130470134&amp;2&amp;src_toppic_inpsrchzd1&amp;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" y="1801"/>
              <a:ext cx="9966" cy="771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1" y="3051"/>
              <a:ext cx="5344" cy="995"/>
            </a:xfrm>
            <a:prstGeom prst="rect">
              <a:avLst/>
            </a:prstGeom>
          </p:spPr>
        </p:pic>
      </p:grpSp>
      <p:sp>
        <p:nvSpPr>
          <p:cNvPr id="11" name="文本框 22" descr="7b0a2020202022776f7264617274223a20227b5c2269645c223a32353030313039362c5c227469645c223a31333439367d220a7d0a"/>
          <p:cNvSpPr txBox="1"/>
          <p:nvPr/>
        </p:nvSpPr>
        <p:spPr>
          <a:xfrm>
            <a:off x="1165225" y="1917700"/>
            <a:ext cx="4801870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3200" b="1" dirty="0">
                <a:ln w="60325"/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101600" dir="10800000" algn="r" rotWithShape="0">
                    <a:schemeClr val="tx1">
                      <a:alpha val="21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rPr>
              <a:t>专注大数据底层技术创新</a:t>
            </a:r>
            <a:endParaRPr lang="en-US" altLang="zh-CN" sz="3200" b="1" dirty="0">
              <a:ln w="60325"/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101600" dir="10800000" algn="r" rotWithShape="0">
                  <a:schemeClr val="tx1">
                    <a:alpha val="21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  <a:cs typeface="汉仪菱心体简" panose="02010400000101010101" charset="-122"/>
            </a:endParaRPr>
          </a:p>
          <a:p>
            <a:endParaRPr lang="en-US" altLang="zh-CN" sz="3200" b="1" dirty="0">
              <a:ln w="60325"/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101600" dir="10800000" algn="r" rotWithShape="0">
                  <a:schemeClr val="tx1">
                    <a:alpha val="21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  <a:cs typeface="汉仪菱心体简" panose="0201040000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01750" y="3588385"/>
            <a:ext cx="622300" cy="744220"/>
            <a:chOff x="2050" y="5651"/>
            <a:chExt cx="980" cy="117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504" y="6243"/>
              <a:ext cx="0" cy="581"/>
            </a:xfrm>
            <a:prstGeom prst="line">
              <a:avLst/>
            </a:prstGeom>
            <a:ln w="12700" cmpd="sng">
              <a:solidFill>
                <a:srgbClr val="289DE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22" descr="7b0a2020202022776f7264617274223a20227b5c2269645c223a32353030313039362c5c227469645c223a31333439367d220a7d0a"/>
            <p:cNvSpPr txBox="1"/>
            <p:nvPr/>
          </p:nvSpPr>
          <p:spPr>
            <a:xfrm>
              <a:off x="2050" y="5651"/>
              <a:ext cx="981" cy="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n w="60325"/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101600" dir="10800000" algn="r" rotWithShape="0">
                      <a:schemeClr val="tx1">
                        <a:alpha val="21000"/>
                      </a:schemeClr>
                    </a:outerShdw>
                  </a:effectLst>
                  <a:latin typeface="汉仪菱心体简" panose="02010400000101010101" charset="-122"/>
                  <a:ea typeface="汉仪菱心体简" panose="02010400000101010101" charset="-122"/>
                  <a:cs typeface="汉仪菱心体简" panose="02010400000101010101" charset="-122"/>
                </a:rPr>
                <a:t>LSQL</a:t>
              </a:r>
            </a:p>
            <a:p>
              <a:endParaRPr lang="en-US" altLang="zh-CN" sz="1000" dirty="0">
                <a:ln w="60325"/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101600" dir="10800000" algn="r" rotWithShape="0">
                    <a:schemeClr val="tx1">
                      <a:alpha val="21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55570" y="3686810"/>
            <a:ext cx="622935" cy="744855"/>
            <a:chOff x="2050" y="5651"/>
            <a:chExt cx="981" cy="117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2504" y="6243"/>
              <a:ext cx="0" cy="581"/>
            </a:xfrm>
            <a:prstGeom prst="line">
              <a:avLst/>
            </a:prstGeom>
            <a:ln w="12700" cmpd="sng">
              <a:solidFill>
                <a:srgbClr val="289DE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2" descr="7b0a2020202022776f7264617274223a20227b5c2269645c223a32353030313039362c5c227469645c223a31333439367d220a7d0a"/>
            <p:cNvSpPr txBox="1"/>
            <p:nvPr/>
          </p:nvSpPr>
          <p:spPr>
            <a:xfrm>
              <a:off x="2050" y="5651"/>
              <a:ext cx="981" cy="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n w="60325"/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101600" dir="10800000" algn="r" rotWithShape="0">
                      <a:schemeClr val="tx1">
                        <a:alpha val="21000"/>
                      </a:schemeClr>
                    </a:outerShdw>
                  </a:effectLst>
                  <a:latin typeface="汉仪菱心体简" panose="02010400000101010101" charset="-122"/>
                  <a:ea typeface="汉仪菱心体简" panose="02010400000101010101" charset="-122"/>
                  <a:cs typeface="汉仪菱心体简" panose="02010400000101010101" charset="-122"/>
                </a:rPr>
                <a:t>LXDB</a:t>
              </a:r>
            </a:p>
            <a:p>
              <a:endParaRPr lang="en-US" altLang="zh-CN" sz="1000" dirty="0">
                <a:ln w="60325"/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101600" dir="10800000" algn="r" rotWithShape="0">
                    <a:schemeClr val="tx1">
                      <a:alpha val="21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  <a:cs typeface="汉仪菱心体简" panose="0201040000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55085" y="3552190"/>
            <a:ext cx="640715" cy="744855"/>
            <a:chOff x="2022" y="5651"/>
            <a:chExt cx="1009" cy="1173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2504" y="6243"/>
              <a:ext cx="0" cy="581"/>
            </a:xfrm>
            <a:prstGeom prst="line">
              <a:avLst/>
            </a:prstGeom>
            <a:ln w="12700" cmpd="sng">
              <a:solidFill>
                <a:srgbClr val="289DE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2" descr="7b0a2020202022776f7264617274223a20227b5c2269645c223a32353030313039362c5c227469645c223a31333439367d220a7d0a"/>
            <p:cNvSpPr txBox="1"/>
            <p:nvPr/>
          </p:nvSpPr>
          <p:spPr>
            <a:xfrm>
              <a:off x="2022" y="5651"/>
              <a:ext cx="1009" cy="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ln w="60325"/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101600" dir="10800000" algn="r" rotWithShape="0">
                      <a:schemeClr val="tx1">
                        <a:alpha val="21000"/>
                      </a:schemeClr>
                    </a:outerShdw>
                  </a:effectLst>
                  <a:latin typeface="汉仪菱心体简" panose="02010400000101010101" charset="-122"/>
                  <a:ea typeface="汉仪菱心体简" panose="02010400000101010101" charset="-122"/>
                  <a:cs typeface="汉仪菱心体简" panose="02010400000101010101" charset="-122"/>
                </a:rPr>
                <a:t>迅禄</a:t>
              </a:r>
            </a:p>
            <a:p>
              <a:pPr algn="ctr"/>
              <a:r>
                <a:rPr lang="zh-CN" altLang="en-US" sz="1000" dirty="0">
                  <a:ln w="60325"/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101600" dir="10800000" algn="r" rotWithShape="0">
                      <a:schemeClr val="tx1">
                        <a:alpha val="21000"/>
                      </a:schemeClr>
                    </a:outerShdw>
                  </a:effectLst>
                  <a:latin typeface="汉仪菱心体简" panose="02010400000101010101" charset="-122"/>
                  <a:ea typeface="汉仪菱心体简" panose="02010400000101010101" charset="-122"/>
                  <a:cs typeface="汉仪菱心体简" panose="02010400000101010101" charset="-122"/>
                </a:rPr>
                <a:t>一体机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61585" y="3503930"/>
            <a:ext cx="622935" cy="744855"/>
            <a:chOff x="2050" y="5651"/>
            <a:chExt cx="981" cy="117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504" y="6243"/>
              <a:ext cx="0" cy="581"/>
            </a:xfrm>
            <a:prstGeom prst="line">
              <a:avLst/>
            </a:prstGeom>
            <a:ln w="12700" cmpd="sng">
              <a:solidFill>
                <a:srgbClr val="289DE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2" descr="7b0a2020202022776f7264617274223a20227b5c2269645c223a32353030313039362c5c227469645c223a31333439367d220a7d0a"/>
            <p:cNvSpPr txBox="1"/>
            <p:nvPr/>
          </p:nvSpPr>
          <p:spPr>
            <a:xfrm>
              <a:off x="2050" y="5651"/>
              <a:ext cx="981" cy="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ln w="60325"/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101600" dir="10800000" algn="r" rotWithShape="0">
                      <a:schemeClr val="tx1">
                        <a:alpha val="21000"/>
                      </a:schemeClr>
                    </a:outerShdw>
                  </a:effectLst>
                  <a:latin typeface="汉仪菱心体简" panose="02010400000101010101" charset="-122"/>
                  <a:ea typeface="汉仪菱心体简" panose="02010400000101010101" charset="-122"/>
                  <a:cs typeface="汉仪菱心体简" panose="02010400000101010101" charset="-122"/>
                </a:rPr>
                <a:t>数据解析系统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7300859" y="4232776"/>
            <a:ext cx="4701629" cy="162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网址：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www.luxindb.com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邮箱：info@lucene.xin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联系方式：025-87736590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通讯地址：南京市江宁区天琪科技大厦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栋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802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qrcode_for_gh_a5901d61328f_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720" y="1344295"/>
            <a:ext cx="1818005" cy="1818005"/>
          </a:xfrm>
          <a:prstGeom prst="rect">
            <a:avLst/>
          </a:prstGeom>
        </p:spPr>
      </p:pic>
      <p:sp>
        <p:nvSpPr>
          <p:cNvPr id="29" name="文本框 80"/>
          <p:cNvSpPr txBox="1"/>
          <p:nvPr/>
        </p:nvSpPr>
        <p:spPr>
          <a:xfrm>
            <a:off x="7301230" y="3180080"/>
            <a:ext cx="1684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母延年微信</a:t>
            </a:r>
          </a:p>
        </p:txBody>
      </p:sp>
      <p:sp>
        <p:nvSpPr>
          <p:cNvPr id="10" name="文本框 80"/>
          <p:cNvSpPr txBox="1"/>
          <p:nvPr/>
        </p:nvSpPr>
        <p:spPr>
          <a:xfrm>
            <a:off x="9663430" y="3180080"/>
            <a:ext cx="1684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录信数软公众号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为什么要做</a:t>
            </a:r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LXDB</a:t>
            </a:r>
            <a:endParaRPr 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6400" y="1234440"/>
            <a:ext cx="11785600" cy="4295140"/>
            <a:chOff x="640" y="1944"/>
            <a:chExt cx="18560" cy="6764"/>
          </a:xfrm>
        </p:grpSpPr>
        <p:sp>
          <p:nvSpPr>
            <p:cNvPr id="6" name="圆角矩形 5"/>
            <p:cNvSpPr/>
            <p:nvPr/>
          </p:nvSpPr>
          <p:spPr>
            <a:xfrm>
              <a:off x="1953" y="1944"/>
              <a:ext cx="3427" cy="818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LSQL</a:t>
              </a:r>
              <a:r>
                <a:rPr lang="zh-CN" altLang="en-US" sz="1400" b="1" smtClean="0">
                  <a:latin typeface="微软雅黑" panose="020B0503020204020204" charset="-122"/>
                  <a:ea typeface="微软雅黑" panose="020B0503020204020204" charset="-122"/>
                </a:rPr>
                <a:t>的运维</a:t>
              </a:r>
              <a:endParaRPr lang="zh-CN" altLang="en-US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0" y="7012"/>
              <a:ext cx="5846" cy="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客户的这</a:t>
              </a:r>
              <a:r>
                <a:rPr lang="en-US" altLang="zh-CN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500</a:t>
              </a:r>
              <a:r>
                <a:rPr lang="zh-CN" altLang="en-US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个项目的直接成本投入</a:t>
              </a:r>
              <a:endParaRPr lang="en-US" altLang="zh-CN" sz="16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1:300</a:t>
              </a:r>
              <a:r>
                <a:rPr lang="zh-CN" altLang="en-US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人的大数据研发团队</a:t>
              </a:r>
              <a:endParaRPr lang="en-US" altLang="zh-CN" sz="16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2:200</a:t>
              </a:r>
              <a:r>
                <a:rPr lang="zh-CN" altLang="en-US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人的项目实施团队</a:t>
              </a:r>
              <a:endParaRPr lang="en-US" altLang="zh-CN" sz="16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3:</a:t>
              </a:r>
              <a:r>
                <a:rPr lang="zh-CN" altLang="en-US" sz="16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全国各地无数的驻场运维人员</a:t>
              </a:r>
              <a:endParaRPr lang="zh-CN" sz="1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725" y="2790"/>
              <a:ext cx="0" cy="52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13152" y="2762"/>
              <a:ext cx="0" cy="52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8388" y="1944"/>
              <a:ext cx="3427" cy="818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HSQL</a:t>
              </a:r>
              <a:endParaRPr lang="zh-CN" altLang="en-US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716" y="1944"/>
              <a:ext cx="3427" cy="818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LXDB</a:t>
              </a:r>
              <a:endParaRPr lang="zh-CN" altLang="en-US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59" y="3114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Hadoop</a:t>
              </a: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698" y="3114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kafka</a:t>
              </a: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649" y="3114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Spark</a:t>
              </a:r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9" y="3946"/>
              <a:ext cx="5386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1:</a:t>
              </a: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上百个配置项</a:t>
              </a:r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配错一个都不行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2:</a:t>
              </a: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大数据运维人员很贵</a:t>
              </a:r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懂源码的运维更贵</a:t>
              </a:r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能改源码的更更贵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3:</a:t>
              </a: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甲乙丙三方都累的要死</a:t>
              </a:r>
              <a:endPara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17" y="3114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Hadoop</a:t>
              </a: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235" y="3114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Hbase</a:t>
              </a: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310" y="3114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Spark</a:t>
              </a:r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80" y="5015"/>
              <a:ext cx="567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1:比LSQL多了个Hbase,现场一旦出问题需要同时精通hadoop,hbase,spark</a:t>
              </a:r>
            </a:p>
            <a:p>
              <a:pPr algn="l">
                <a:buClrTx/>
                <a:buSzTx/>
                <a:buFontTx/>
              </a:pP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2:现在项目大规模上云,还要懂docker,K8S</a:t>
              </a:r>
            </a:p>
            <a:p>
              <a:pPr algn="l">
                <a:buClrTx/>
                <a:buSzTx/>
                <a:buFontTx/>
              </a:pPr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3:还要懂你的lucene</a:t>
              </a:r>
            </a:p>
          </p:txBody>
        </p:sp>
        <p:sp>
          <p:nvSpPr>
            <p:cNvPr id="34" name="文本框 26"/>
            <p:cNvSpPr txBox="1"/>
            <p:nvPr/>
          </p:nvSpPr>
          <p:spPr>
            <a:xfrm>
              <a:off x="7096" y="7816"/>
              <a:ext cx="584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但你告诉我去哪去找这些大神</a:t>
              </a:r>
              <a:r>
                <a:rPr lang="en-US" altLang="zh-CN" sz="20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?</a:t>
              </a:r>
              <a:endParaRPr 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28" y="4334"/>
              <a:ext cx="5672" cy="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1:轻量化产品,抛去了繁重的hadoop,一个rpm -ivh 搞定</a:t>
              </a:r>
            </a:p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单机1分钟,集群5分钟部署完毕</a:t>
              </a:r>
            </a:p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2:麻雀虽小五脏俱全:功能齐全</a:t>
              </a:r>
            </a:p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3:postgres接口,标准postgres SQL</a:t>
              </a:r>
            </a:p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大部分人员都会用,周边配套非常完善.</a:t>
              </a:r>
            </a:p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4:录信也能从繁琐的项目支撑中解脱，</a:t>
              </a:r>
            </a:p>
            <a:p>
              <a:r>
                <a:rPr lang="zh-CN" altLang="en-US" sz="16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大部分精力用在lucene层的研发</a:t>
              </a:r>
            </a:p>
          </p:txBody>
        </p:sp>
        <p:sp>
          <p:nvSpPr>
            <p:cNvPr id="36" name="文本框 26"/>
            <p:cNvSpPr txBox="1"/>
            <p:nvPr/>
          </p:nvSpPr>
          <p:spPr>
            <a:xfrm>
              <a:off x="7246" y="3825"/>
              <a:ext cx="5846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我心目中最完美的架构</a:t>
              </a:r>
              <a:endParaRPr lang="en-US" altLang="zh-CN" sz="20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20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以为是我最终版的全栈数据库</a:t>
              </a:r>
              <a:endParaRPr 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文本框 26"/>
            <p:cNvSpPr txBox="1"/>
            <p:nvPr/>
          </p:nvSpPr>
          <p:spPr>
            <a:xfrm>
              <a:off x="13152" y="7816"/>
              <a:ext cx="584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应届生就能用</a:t>
              </a:r>
              <a:endParaRPr 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右箭头 38"/>
            <p:cNvSpPr/>
            <p:nvPr/>
          </p:nvSpPr>
          <p:spPr>
            <a:xfrm>
              <a:off x="12989" y="7816"/>
              <a:ext cx="658" cy="5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右箭头 29"/>
            <p:cNvSpPr/>
            <p:nvPr/>
          </p:nvSpPr>
          <p:spPr>
            <a:xfrm>
              <a:off x="6438" y="7816"/>
              <a:ext cx="658" cy="5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434" y="3156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postgres</a:t>
              </a:r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6756" y="3156"/>
              <a:ext cx="1679" cy="6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lucene</a:t>
              </a:r>
              <a:endParaRPr lang="zh-CN" altLang="en-US"/>
            </a:p>
          </p:txBody>
        </p:sp>
      </p:grpSp>
      <p:sp>
        <p:nvSpPr>
          <p:cNvPr id="5" name="圆角矩形 4"/>
          <p:cNvSpPr/>
          <p:nvPr/>
        </p:nvSpPr>
        <p:spPr>
          <a:xfrm>
            <a:off x="2043430" y="1400810"/>
            <a:ext cx="7429500" cy="1700530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400" b="1" smtClean="0">
                <a:latin typeface="微软雅黑" panose="020B0503020204020204" charset="-122"/>
                <a:ea typeface="微软雅黑" panose="020B0503020204020204" charset="-122"/>
              </a:rPr>
              <a:t>TO B与TO C关注点截然不同</a:t>
            </a:r>
          </a:p>
          <a:p>
            <a:pPr algn="ctr"/>
            <a:r>
              <a:rPr sz="2400" b="1" smtClean="0">
                <a:latin typeface="微软雅黑" panose="020B0503020204020204" charset="-122"/>
                <a:ea typeface="微软雅黑" panose="020B0503020204020204" charset="-122"/>
              </a:rPr>
              <a:t>像阿里腾讯可以几百号人维护一套集群</a:t>
            </a:r>
          </a:p>
          <a:p>
            <a:pPr algn="ctr"/>
            <a:r>
              <a:rPr sz="2400" b="1" smtClean="0">
                <a:latin typeface="微软雅黑" panose="020B0503020204020204" charset="-122"/>
                <a:ea typeface="微软雅黑" panose="020B0503020204020204" charset="-122"/>
              </a:rPr>
              <a:t>而TO B则是一个人维护很多套集群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064385" y="3477260"/>
            <a:ext cx="7429500" cy="1700530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产品可大可小</a:t>
            </a:r>
            <a:endParaRPr lang="en-US" altLang="zh-CN" sz="24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可以上百台机器组成一个集群</a:t>
            </a:r>
            <a:endParaRPr lang="en-US" altLang="zh-CN" sz="24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可以一个笔记本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4G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内存分析上亿数据</a:t>
            </a:r>
            <a:endParaRPr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 49"/>
          <p:cNvSpPr/>
          <p:nvPr>
            <p:custDataLst>
              <p:tags r:id="rId1"/>
            </p:custDataLst>
          </p:nvPr>
        </p:nvSpPr>
        <p:spPr>
          <a:xfrm>
            <a:off x="9038646" y="1989717"/>
            <a:ext cx="1993900" cy="1988185"/>
          </a:xfrm>
          <a:custGeom>
            <a:avLst/>
            <a:gdLst>
              <a:gd name="connsiteX0" fmla="*/ 711793 w 1423588"/>
              <a:gd name="connsiteY0" fmla="*/ 61278 h 1438800"/>
              <a:gd name="connsiteX1" fmla="*/ 1369916 w 1423588"/>
              <a:gd name="connsiteY1" fmla="*/ 719401 h 1438800"/>
              <a:gd name="connsiteX2" fmla="*/ 711793 w 1423588"/>
              <a:gd name="connsiteY2" fmla="*/ 1377524 h 1438800"/>
              <a:gd name="connsiteX3" fmla="*/ 53670 w 1423588"/>
              <a:gd name="connsiteY3" fmla="*/ 719401 h 1438800"/>
              <a:gd name="connsiteX4" fmla="*/ 711793 w 1423588"/>
              <a:gd name="connsiteY4" fmla="*/ 61278 h 1438800"/>
              <a:gd name="connsiteX5" fmla="*/ 711794 w 1423588"/>
              <a:gd name="connsiteY5" fmla="*/ 48120 h 1438800"/>
              <a:gd name="connsiteX6" fmla="*/ 40513 w 1423588"/>
              <a:gd name="connsiteY6" fmla="*/ 719401 h 1438800"/>
              <a:gd name="connsiteX7" fmla="*/ 711794 w 1423588"/>
              <a:gd name="connsiteY7" fmla="*/ 1390682 h 1438800"/>
              <a:gd name="connsiteX8" fmla="*/ 1383075 w 1423588"/>
              <a:gd name="connsiteY8" fmla="*/ 719401 h 1438800"/>
              <a:gd name="connsiteX9" fmla="*/ 711794 w 1423588"/>
              <a:gd name="connsiteY9" fmla="*/ 48120 h 1438800"/>
              <a:gd name="connsiteX10" fmla="*/ 711794 w 1423588"/>
              <a:gd name="connsiteY10" fmla="*/ 0 h 1438800"/>
              <a:gd name="connsiteX11" fmla="*/ 1423588 w 1423588"/>
              <a:gd name="connsiteY11" fmla="*/ 719400 h 1438800"/>
              <a:gd name="connsiteX12" fmla="*/ 711794 w 1423588"/>
              <a:gd name="connsiteY12" fmla="*/ 1438800 h 1438800"/>
              <a:gd name="connsiteX13" fmla="*/ 0 w 1423588"/>
              <a:gd name="connsiteY13" fmla="*/ 719400 h 1438800"/>
              <a:gd name="connsiteX14" fmla="*/ 711794 w 1423588"/>
              <a:gd name="connsiteY14" fmla="*/ 0 h 14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3588" h="1438800">
                <a:moveTo>
                  <a:pt x="711793" y="61278"/>
                </a:moveTo>
                <a:cubicBezTo>
                  <a:pt x="1075264" y="61278"/>
                  <a:pt x="1369916" y="355930"/>
                  <a:pt x="1369916" y="719401"/>
                </a:cubicBezTo>
                <a:cubicBezTo>
                  <a:pt x="1369916" y="1082872"/>
                  <a:pt x="1075264" y="1377524"/>
                  <a:pt x="711793" y="1377524"/>
                </a:cubicBezTo>
                <a:cubicBezTo>
                  <a:pt x="348322" y="1377524"/>
                  <a:pt x="53670" y="1082872"/>
                  <a:pt x="53670" y="719401"/>
                </a:cubicBezTo>
                <a:cubicBezTo>
                  <a:pt x="53670" y="355930"/>
                  <a:pt x="348322" y="61278"/>
                  <a:pt x="711793" y="61278"/>
                </a:cubicBezTo>
                <a:close/>
                <a:moveTo>
                  <a:pt x="711794" y="48120"/>
                </a:moveTo>
                <a:cubicBezTo>
                  <a:pt x="341056" y="48120"/>
                  <a:pt x="40513" y="348663"/>
                  <a:pt x="40513" y="719401"/>
                </a:cubicBezTo>
                <a:cubicBezTo>
                  <a:pt x="40513" y="1090139"/>
                  <a:pt x="341056" y="1390682"/>
                  <a:pt x="711794" y="1390682"/>
                </a:cubicBezTo>
                <a:cubicBezTo>
                  <a:pt x="1082532" y="1390682"/>
                  <a:pt x="1383075" y="1090139"/>
                  <a:pt x="1383075" y="719401"/>
                </a:cubicBezTo>
                <a:cubicBezTo>
                  <a:pt x="1383075" y="348663"/>
                  <a:pt x="1082532" y="48120"/>
                  <a:pt x="711794" y="48120"/>
                </a:cubicBezTo>
                <a:close/>
                <a:moveTo>
                  <a:pt x="711794" y="0"/>
                </a:moveTo>
                <a:cubicBezTo>
                  <a:pt x="1104907" y="0"/>
                  <a:pt x="1423588" y="322086"/>
                  <a:pt x="1423588" y="719400"/>
                </a:cubicBezTo>
                <a:cubicBezTo>
                  <a:pt x="1423588" y="1116714"/>
                  <a:pt x="1104907" y="1438800"/>
                  <a:pt x="711794" y="1438800"/>
                </a:cubicBezTo>
                <a:cubicBezTo>
                  <a:pt x="318681" y="1438800"/>
                  <a:pt x="0" y="1116714"/>
                  <a:pt x="0" y="719400"/>
                </a:cubicBezTo>
                <a:cubicBezTo>
                  <a:pt x="0" y="322086"/>
                  <a:pt x="318681" y="0"/>
                  <a:pt x="711794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  <a:effectLst/>
        </p:spPr>
        <p:style>
          <a:lnRef idx="2">
            <a:srgbClr val="628EE3">
              <a:shade val="50000"/>
            </a:srgbClr>
          </a:lnRef>
          <a:fillRef idx="1">
            <a:srgbClr val="628EE3"/>
          </a:fillRef>
          <a:effectRef idx="0">
            <a:srgbClr val="628EE3"/>
          </a:effectRef>
          <a:fontRef idx="minor">
            <a:srgbClr val="FFFFFF"/>
          </a:fontRef>
        </p:style>
        <p:txBody>
          <a:bodyPr wrap="square" tIns="504000" rtlCol="0" anchor="ctr">
            <a:norm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16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单机百亿</a:t>
            </a:r>
          </a:p>
          <a:p>
            <a:pPr algn="ctr" fontAlgn="auto">
              <a:lnSpc>
                <a:spcPct val="150000"/>
              </a:lnSpc>
            </a:pPr>
            <a:r>
              <a:rPr lang="zh-CN" sz="16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集群万亿</a:t>
            </a:r>
          </a:p>
        </p:txBody>
      </p:sp>
      <p:grpSp>
        <p:nvGrpSpPr>
          <p:cNvPr id="2" name="组合 44"/>
          <p:cNvGrpSpPr/>
          <p:nvPr/>
        </p:nvGrpSpPr>
        <p:grpSpPr>
          <a:xfrm>
            <a:off x="604591" y="1995432"/>
            <a:ext cx="9781838" cy="2044531"/>
            <a:chOff x="3481" y="3896"/>
            <a:chExt cx="15517" cy="3488"/>
          </a:xfrm>
        </p:grpSpPr>
        <p:sp>
          <p:nvSpPr>
            <p:cNvPr id="23" name="文本框 31"/>
            <p:cNvSpPr txBox="1"/>
            <p:nvPr/>
          </p:nvSpPr>
          <p:spPr>
            <a:xfrm>
              <a:off x="15650" y="6266"/>
              <a:ext cx="1044" cy="1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不可得兼</a:t>
              </a:r>
            </a:p>
          </p:txBody>
        </p:sp>
        <p:grpSp>
          <p:nvGrpSpPr>
            <p:cNvPr id="3" name="组合 10"/>
            <p:cNvGrpSpPr/>
            <p:nvPr>
              <p:custDataLst>
                <p:tags r:id="rId2"/>
              </p:custDataLst>
            </p:nvPr>
          </p:nvGrpSpPr>
          <p:grpSpPr>
            <a:xfrm>
              <a:off x="7892" y="3896"/>
              <a:ext cx="3163" cy="3392"/>
              <a:chOff x="1546239" y="3488433"/>
              <a:chExt cx="1557010" cy="1669666"/>
            </a:xfrm>
            <a:solidFill>
              <a:srgbClr val="0083E6"/>
            </a:solidFill>
          </p:grpSpPr>
          <p:sp>
            <p:nvSpPr>
              <p:cNvPr id="15" name="任意多边形 14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46239" y="3488433"/>
                <a:ext cx="1557010" cy="1669666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>
                <a:normAutofit/>
              </a:bodyPr>
              <a:lstStyle/>
              <a:p>
                <a:pPr algn="ctr"/>
                <a:r>
                  <a:rPr lang="zh-CN" altLang="en-US" sz="1600" b="1" smtClean="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点查询</a:t>
                </a:r>
                <a:r>
                  <a:rPr lang="en-US" altLang="zh-CN" sz="1600" b="1" smtClean="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/</a:t>
                </a:r>
                <a:r>
                  <a:rPr lang="zh-CN" altLang="en-US" sz="1600" b="1" smtClean="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精确查询</a:t>
                </a:r>
                <a:endParaRPr lang="en-US" altLang="zh-CN" sz="1600" b="1" smtClean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任意多边形 15"/>
              <p:cNvSpPr/>
              <p:nvPr>
                <p:custDataLst>
                  <p:tags r:id="rId11"/>
                </p:custDataLst>
              </p:nvPr>
            </p:nvSpPr>
            <p:spPr>
              <a:xfrm>
                <a:off x="2070709" y="3652826"/>
                <a:ext cx="508092" cy="457200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6" name="组合 5"/>
            <p:cNvGrpSpPr/>
            <p:nvPr>
              <p:custDataLst>
                <p:tags r:id="rId3"/>
              </p:custDataLst>
            </p:nvPr>
          </p:nvGrpSpPr>
          <p:grpSpPr>
            <a:xfrm>
              <a:off x="3481" y="3896"/>
              <a:ext cx="3163" cy="3392"/>
              <a:chOff x="1546239" y="3488433"/>
              <a:chExt cx="1557010" cy="1669666"/>
            </a:xfrm>
          </p:grpSpPr>
          <p:sp>
            <p:nvSpPr>
              <p:cNvPr id="4" name="任意多边形 3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6239" y="3488433"/>
                <a:ext cx="1557010" cy="1669666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>
                <a:normAutofit/>
              </a:bodyPr>
              <a:lstStyle/>
              <a:p>
                <a:pPr algn="ctr"/>
                <a:r>
                  <a:rPr lang="zh-CN" altLang="en-US" sz="1600" b="1" smtClean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索引太多</a:t>
                </a:r>
                <a:endParaRPr lang="en-US" altLang="zh-CN" sz="16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  <a:p>
                <a:pPr algn="ctr"/>
                <a:r>
                  <a:rPr lang="zh-CN" altLang="en-US" sz="1600" b="1" smtClean="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入库太慢</a:t>
                </a:r>
                <a:endParaRPr lang="en-US" altLang="zh-CN" sz="1600" b="1" smtClean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  <a:p>
                <a:pPr algn="ctr"/>
                <a:r>
                  <a:rPr lang="zh-CN" altLang="en-US" sz="1600" b="1" smtClean="0"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更新耗盘</a:t>
                </a:r>
                <a:endParaRPr lang="zh-CN" altLang="en-US" sz="16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" name="任意多边形 4"/>
              <p:cNvSpPr/>
              <p:nvPr>
                <p:custDataLst>
                  <p:tags r:id="rId9"/>
                </p:custDataLst>
              </p:nvPr>
            </p:nvSpPr>
            <p:spPr>
              <a:xfrm>
                <a:off x="2070709" y="3652826"/>
                <a:ext cx="508092" cy="457200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7" name="组合 16"/>
            <p:cNvGrpSpPr/>
            <p:nvPr>
              <p:custDataLst>
                <p:tags r:id="rId4"/>
              </p:custDataLst>
            </p:nvPr>
          </p:nvGrpSpPr>
          <p:grpSpPr>
            <a:xfrm>
              <a:off x="12303" y="3896"/>
              <a:ext cx="6695" cy="3392"/>
              <a:chOff x="1546239" y="3488433"/>
              <a:chExt cx="3295750" cy="1669666"/>
            </a:xfrm>
            <a:solidFill>
              <a:srgbClr val="0083E6"/>
            </a:solidFill>
          </p:grpSpPr>
          <p:sp>
            <p:nvSpPr>
              <p:cNvPr id="18" name="任意多边形 17"/>
              <p:cNvSpPr/>
              <p:nvPr>
                <p:custDataLst>
                  <p:tags r:id="rId5"/>
                </p:custDataLst>
              </p:nvPr>
            </p:nvSpPr>
            <p:spPr>
              <a:xfrm>
                <a:off x="1546239" y="3488433"/>
                <a:ext cx="1557010" cy="1669666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2E75B6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>
                <a:norm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CN" altLang="en-US" sz="1600" b="1" smtClean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全文检索与</a:t>
                </a:r>
                <a:endParaRPr lang="en-US" altLang="zh-CN" sz="16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  <a:p>
                <a:pPr algn="ctr" fontAlgn="auto">
                  <a:lnSpc>
                    <a:spcPct val="150000"/>
                  </a:lnSpc>
                </a:pPr>
                <a:r>
                  <a:rPr lang="zh-CN" altLang="en-US" sz="1600" b="1" smtClean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统计分析</a:t>
                </a:r>
              </a:p>
            </p:txBody>
          </p:sp>
          <p:sp>
            <p:nvSpPr>
              <p:cNvPr id="20" name="任意多边形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2070709" y="3652826"/>
                <a:ext cx="508092" cy="457200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6" name="任意多边形 25"/>
              <p:cNvSpPr/>
              <p:nvPr>
                <p:custDataLst>
                  <p:tags r:id="rId7"/>
                </p:custDataLst>
              </p:nvPr>
            </p:nvSpPr>
            <p:spPr>
              <a:xfrm>
                <a:off x="4333897" y="3652826"/>
                <a:ext cx="508092" cy="457200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2E75B6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D</a:t>
                </a:r>
              </a:p>
            </p:txBody>
          </p:sp>
        </p:grpSp>
      </p:grpSp>
      <p:sp>
        <p:nvSpPr>
          <p:cNvPr id="19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</a:t>
            </a:r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postgres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那些问题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标题 6"/>
          <p:cNvSpPr>
            <a:spLocks noGrp="1"/>
          </p:cNvSpPr>
          <p:nvPr/>
        </p:nvSpPr>
        <p:spPr>
          <a:xfrm>
            <a:off x="2046266" y="1002620"/>
            <a:ext cx="8079299" cy="10428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postgres:</a:t>
            </a:r>
            <a:r>
              <a:rPr lang="zh-CN" altLang="en-US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长项是成熟稳定</a:t>
            </a:r>
            <a:r>
              <a:rPr lang="en-US" altLang="zh-CN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生态友好</a:t>
            </a:r>
            <a:r>
              <a:rPr lang="en-US" altLang="zh-CN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插件多</a:t>
            </a:r>
            <a:endParaRPr lang="en-US" altLang="zh-CN" sz="2400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在即席场景我们可对其可加强的地方</a:t>
            </a:r>
          </a:p>
        </p:txBody>
      </p:sp>
      <p:grpSp>
        <p:nvGrpSpPr>
          <p:cNvPr id="9" name="组合 8" descr="7b0a202020202274657874626f78223a20227b5c2263617465676f72795f69645c223a31303433392c5c2269645c223a32303334313937337d220a7d0a"/>
          <p:cNvGrpSpPr/>
          <p:nvPr/>
        </p:nvGrpSpPr>
        <p:grpSpPr>
          <a:xfrm>
            <a:off x="505460" y="4162425"/>
            <a:ext cx="2198370" cy="1550035"/>
            <a:chOff x="5370" y="3510"/>
            <a:chExt cx="8461" cy="3780"/>
          </a:xfrm>
        </p:grpSpPr>
        <p:grpSp>
          <p:nvGrpSpPr>
            <p:cNvPr id="10" name="组合 9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>
                <a:avLst/>
              </a:prstGeom>
              <a:solidFill>
                <a:srgbClr val="268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rot="10800000">
                <a:off x="7600950" y="3687445"/>
                <a:ext cx="1181735" cy="9417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3410585" y="2229485"/>
                <a:ext cx="1442085" cy="114935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3610610" y="2396490"/>
                <a:ext cx="4972050" cy="2065655"/>
              </a:xfrm>
              <a:custGeom>
                <a:avLst/>
                <a:gdLst>
                  <a:gd name="adj" fmla="val 651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30" h="3253">
                    <a:moveTo>
                      <a:pt x="0" y="1485"/>
                    </a:moveTo>
                    <a:lnTo>
                      <a:pt x="0" y="1768"/>
                    </a:lnTo>
                    <a:lnTo>
                      <a:pt x="137" y="1626"/>
                    </a:lnTo>
                    <a:lnTo>
                      <a:pt x="0" y="1485"/>
                    </a:lnTo>
                    <a:close/>
                    <a:moveTo>
                      <a:pt x="212" y="0"/>
                    </a:moveTo>
                    <a:lnTo>
                      <a:pt x="7618" y="0"/>
                    </a:lnTo>
                    <a:cubicBezTo>
                      <a:pt x="7735" y="0"/>
                      <a:pt x="7830" y="95"/>
                      <a:pt x="7830" y="212"/>
                    </a:cubicBezTo>
                    <a:lnTo>
                      <a:pt x="7830" y="1485"/>
                    </a:lnTo>
                    <a:lnTo>
                      <a:pt x="7694" y="1627"/>
                    </a:lnTo>
                    <a:lnTo>
                      <a:pt x="7830" y="1768"/>
                    </a:lnTo>
                    <a:lnTo>
                      <a:pt x="7830" y="3041"/>
                    </a:lnTo>
                    <a:cubicBezTo>
                      <a:pt x="7830" y="3158"/>
                      <a:pt x="7735" y="3253"/>
                      <a:pt x="7618" y="3253"/>
                    </a:cubicBezTo>
                    <a:lnTo>
                      <a:pt x="212" y="3253"/>
                    </a:lnTo>
                    <a:cubicBezTo>
                      <a:pt x="95" y="3253"/>
                      <a:pt x="0" y="3158"/>
                      <a:pt x="0" y="3041"/>
                    </a:cubicBezTo>
                    <a:lnTo>
                      <a:pt x="0" y="212"/>
                    </a:lnTo>
                    <a:cubicBezTo>
                      <a:pt x="0" y="95"/>
                      <a:pt x="95" y="0"/>
                      <a:pt x="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5923" y="3714"/>
              <a:ext cx="7354" cy="33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1: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原生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pg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索引过多会导致入库效率变得极差 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. 150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条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/s  VS 8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万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/s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；</a:t>
              </a:r>
              <a:endParaRPr lang="en-US" altLang="zh-CN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2: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更新效率较差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原生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pg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因为频繁更新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SSD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硬盘长期负载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100%, 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换成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LXDB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后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&lt;20%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endPara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1" name="组合 20" descr="7b0a202020202274657874626f78223a20227b5c2263617465676f72795f69645c223a31303433392c5c2269645c223a32303334313937337d220a7d0a"/>
          <p:cNvGrpSpPr/>
          <p:nvPr/>
        </p:nvGrpSpPr>
        <p:grpSpPr>
          <a:xfrm>
            <a:off x="3285490" y="4162425"/>
            <a:ext cx="2198370" cy="1550035"/>
            <a:chOff x="5370" y="3510"/>
            <a:chExt cx="8461" cy="3780"/>
          </a:xfrm>
        </p:grpSpPr>
        <p:grpSp>
          <p:nvGrpSpPr>
            <p:cNvPr id="22" name="组合 21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>
                <a:avLst/>
              </a:prstGeom>
              <a:solidFill>
                <a:srgbClr val="268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 rot="10800000">
                <a:off x="7600950" y="3687445"/>
                <a:ext cx="1181735" cy="9417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3410585" y="2229485"/>
                <a:ext cx="1442085" cy="114935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3610610" y="2396490"/>
                <a:ext cx="4972050" cy="2065655"/>
              </a:xfrm>
              <a:custGeom>
                <a:avLst/>
                <a:gdLst>
                  <a:gd name="adj" fmla="val 651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30" h="3253">
                    <a:moveTo>
                      <a:pt x="0" y="1485"/>
                    </a:moveTo>
                    <a:lnTo>
                      <a:pt x="0" y="1768"/>
                    </a:lnTo>
                    <a:lnTo>
                      <a:pt x="137" y="1626"/>
                    </a:lnTo>
                    <a:lnTo>
                      <a:pt x="0" y="1485"/>
                    </a:lnTo>
                    <a:close/>
                    <a:moveTo>
                      <a:pt x="212" y="0"/>
                    </a:moveTo>
                    <a:lnTo>
                      <a:pt x="7618" y="0"/>
                    </a:lnTo>
                    <a:cubicBezTo>
                      <a:pt x="7735" y="0"/>
                      <a:pt x="7830" y="95"/>
                      <a:pt x="7830" y="212"/>
                    </a:cubicBezTo>
                    <a:lnTo>
                      <a:pt x="7830" y="1485"/>
                    </a:lnTo>
                    <a:lnTo>
                      <a:pt x="7694" y="1627"/>
                    </a:lnTo>
                    <a:lnTo>
                      <a:pt x="7830" y="1768"/>
                    </a:lnTo>
                    <a:lnTo>
                      <a:pt x="7830" y="3041"/>
                    </a:lnTo>
                    <a:cubicBezTo>
                      <a:pt x="7830" y="3158"/>
                      <a:pt x="7735" y="3253"/>
                      <a:pt x="7618" y="3253"/>
                    </a:cubicBezTo>
                    <a:lnTo>
                      <a:pt x="212" y="3253"/>
                    </a:lnTo>
                    <a:cubicBezTo>
                      <a:pt x="95" y="3253"/>
                      <a:pt x="0" y="3158"/>
                      <a:pt x="0" y="3041"/>
                    </a:cubicBezTo>
                    <a:lnTo>
                      <a:pt x="0" y="212"/>
                    </a:lnTo>
                    <a:cubicBezTo>
                      <a:pt x="0" y="95"/>
                      <a:pt x="95" y="0"/>
                      <a:pt x="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5923" y="3939"/>
              <a:ext cx="7354" cy="2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1: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没有那么多索引可用；</a:t>
              </a:r>
              <a:endParaRPr lang="en-US" altLang="zh-CN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2: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现场经常需要对不同维度的索引组合查询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仅少量索引不够用；</a:t>
              </a:r>
              <a:endParaRPr lang="en-US" altLang="zh-CN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3: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倒排索引的强项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现场经常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500+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索引。</a:t>
              </a:r>
              <a:endPara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3" name="组合 32" descr="7b0a202020202274657874626f78223a20227b5c2263617465676f72795f69645c223a31303433392c5c2269645c223a32303334313937337d220a7d0a"/>
          <p:cNvGrpSpPr/>
          <p:nvPr/>
        </p:nvGrpSpPr>
        <p:grpSpPr>
          <a:xfrm>
            <a:off x="6211570" y="4162425"/>
            <a:ext cx="2198370" cy="1550035"/>
            <a:chOff x="5370" y="3510"/>
            <a:chExt cx="8461" cy="3780"/>
          </a:xfrm>
        </p:grpSpPr>
        <p:grpSp>
          <p:nvGrpSpPr>
            <p:cNvPr id="34" name="组合 33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>
                <a:avLst/>
              </a:prstGeom>
              <a:solidFill>
                <a:srgbClr val="268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rot="10800000">
                <a:off x="7600950" y="3687445"/>
                <a:ext cx="1181735" cy="9417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3410585" y="2229485"/>
                <a:ext cx="1442085" cy="114935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3610610" y="2396490"/>
                <a:ext cx="4972050" cy="2065655"/>
              </a:xfrm>
              <a:custGeom>
                <a:avLst/>
                <a:gdLst>
                  <a:gd name="adj" fmla="val 651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30" h="3253">
                    <a:moveTo>
                      <a:pt x="0" y="1485"/>
                    </a:moveTo>
                    <a:lnTo>
                      <a:pt x="0" y="1768"/>
                    </a:lnTo>
                    <a:lnTo>
                      <a:pt x="137" y="1626"/>
                    </a:lnTo>
                    <a:lnTo>
                      <a:pt x="0" y="1485"/>
                    </a:lnTo>
                    <a:close/>
                    <a:moveTo>
                      <a:pt x="212" y="0"/>
                    </a:moveTo>
                    <a:lnTo>
                      <a:pt x="7618" y="0"/>
                    </a:lnTo>
                    <a:cubicBezTo>
                      <a:pt x="7735" y="0"/>
                      <a:pt x="7830" y="95"/>
                      <a:pt x="7830" y="212"/>
                    </a:cubicBezTo>
                    <a:lnTo>
                      <a:pt x="7830" y="1485"/>
                    </a:lnTo>
                    <a:lnTo>
                      <a:pt x="7694" y="1627"/>
                    </a:lnTo>
                    <a:lnTo>
                      <a:pt x="7830" y="1768"/>
                    </a:lnTo>
                    <a:lnTo>
                      <a:pt x="7830" y="3041"/>
                    </a:lnTo>
                    <a:cubicBezTo>
                      <a:pt x="7830" y="3158"/>
                      <a:pt x="7735" y="3253"/>
                      <a:pt x="7618" y="3253"/>
                    </a:cubicBezTo>
                    <a:lnTo>
                      <a:pt x="212" y="3253"/>
                    </a:lnTo>
                    <a:cubicBezTo>
                      <a:pt x="95" y="3253"/>
                      <a:pt x="0" y="3158"/>
                      <a:pt x="0" y="3041"/>
                    </a:cubicBezTo>
                    <a:lnTo>
                      <a:pt x="0" y="212"/>
                    </a:lnTo>
                    <a:cubicBezTo>
                      <a:pt x="0" y="95"/>
                      <a:pt x="95" y="0"/>
                      <a:pt x="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5923" y="4164"/>
              <a:ext cx="7354" cy="24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在日志分析里，全文检索是必备功能；</a:t>
              </a:r>
              <a:endParaRPr lang="en-US" altLang="zh-CN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2.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全文检索是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lucene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的强项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但是</a:t>
              </a:r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PG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对于全文检索的支持的则比较有限。</a:t>
              </a:r>
              <a:endPara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0" name="组合 39" descr="7b0a202020202274657874626f78223a20227b5c2263617465676f72795f69645c223a31303433392c5c2269645c223a32303334313937337d220a7d0a"/>
          <p:cNvGrpSpPr/>
          <p:nvPr/>
        </p:nvGrpSpPr>
        <p:grpSpPr>
          <a:xfrm>
            <a:off x="9083675" y="4162425"/>
            <a:ext cx="2198370" cy="1550035"/>
            <a:chOff x="5370" y="3510"/>
            <a:chExt cx="8461" cy="3780"/>
          </a:xfrm>
        </p:grpSpPr>
        <p:grpSp>
          <p:nvGrpSpPr>
            <p:cNvPr id="41" name="组合 40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>
                <a:avLst/>
              </a:prstGeom>
              <a:solidFill>
                <a:srgbClr val="268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10800000">
                <a:off x="7600950" y="3687445"/>
                <a:ext cx="1181735" cy="9417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3410585" y="2229485"/>
                <a:ext cx="1442085" cy="114935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3610610" y="2396490"/>
                <a:ext cx="4972050" cy="2065655"/>
              </a:xfrm>
              <a:custGeom>
                <a:avLst/>
                <a:gdLst>
                  <a:gd name="adj" fmla="val 651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30" h="3253">
                    <a:moveTo>
                      <a:pt x="0" y="1485"/>
                    </a:moveTo>
                    <a:lnTo>
                      <a:pt x="0" y="1768"/>
                    </a:lnTo>
                    <a:lnTo>
                      <a:pt x="137" y="1626"/>
                    </a:lnTo>
                    <a:lnTo>
                      <a:pt x="0" y="1485"/>
                    </a:lnTo>
                    <a:close/>
                    <a:moveTo>
                      <a:pt x="212" y="0"/>
                    </a:moveTo>
                    <a:lnTo>
                      <a:pt x="7618" y="0"/>
                    </a:lnTo>
                    <a:cubicBezTo>
                      <a:pt x="7735" y="0"/>
                      <a:pt x="7830" y="95"/>
                      <a:pt x="7830" y="212"/>
                    </a:cubicBezTo>
                    <a:lnTo>
                      <a:pt x="7830" y="1485"/>
                    </a:lnTo>
                    <a:lnTo>
                      <a:pt x="7694" y="1627"/>
                    </a:lnTo>
                    <a:lnTo>
                      <a:pt x="7830" y="1768"/>
                    </a:lnTo>
                    <a:lnTo>
                      <a:pt x="7830" y="3041"/>
                    </a:lnTo>
                    <a:cubicBezTo>
                      <a:pt x="7830" y="3158"/>
                      <a:pt x="7735" y="3253"/>
                      <a:pt x="7618" y="3253"/>
                    </a:cubicBezTo>
                    <a:lnTo>
                      <a:pt x="212" y="3253"/>
                    </a:lnTo>
                    <a:cubicBezTo>
                      <a:pt x="95" y="3253"/>
                      <a:pt x="0" y="3158"/>
                      <a:pt x="0" y="3041"/>
                    </a:cubicBezTo>
                    <a:lnTo>
                      <a:pt x="0" y="212"/>
                    </a:lnTo>
                    <a:cubicBezTo>
                      <a:pt x="0" y="95"/>
                      <a:pt x="95" y="0"/>
                      <a:pt x="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5923" y="4164"/>
              <a:ext cx="7354" cy="24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单机百亿级的秒级检索响应；</a:t>
              </a:r>
              <a:endParaRPr lang="en-US" altLang="zh-CN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2.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有一定的并发承载能力；</a:t>
              </a:r>
              <a:endParaRPr lang="en-US" altLang="zh-CN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3.</a:t>
              </a:r>
              <a:r>
                <a:rPr lang="zh-CN" altLang="en-US" sz="12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集群版要能够承载万亿数据的规模。</a:t>
              </a:r>
              <a:endPara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599" y="352324"/>
            <a:ext cx="5467951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为什么数据格式没选</a:t>
            </a:r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clickhouse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标题 6"/>
          <p:cNvSpPr>
            <a:spLocks noGrp="1"/>
          </p:cNvSpPr>
          <p:nvPr/>
        </p:nvSpPr>
        <p:spPr>
          <a:xfrm>
            <a:off x="2580640" y="1280795"/>
            <a:ext cx="6373495" cy="10426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clickhouse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的长项是</a:t>
            </a:r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OLAP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统计</a:t>
            </a:r>
            <a:endParaRPr lang="en-US" altLang="zh-CN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在即席查询与即席分析场景存在的问题</a:t>
            </a:r>
            <a:endParaRPr lang="en-US" altLang="zh-CN" smtClean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0840" y="2776855"/>
            <a:ext cx="2298700" cy="2868930"/>
            <a:chOff x="1185" y="4212"/>
            <a:chExt cx="3620" cy="3587"/>
          </a:xfrm>
        </p:grpSpPr>
        <p:sp>
          <p:nvSpPr>
            <p:cNvPr id="42" name="矩形: 圆角 15"/>
            <p:cNvSpPr/>
            <p:nvPr/>
          </p:nvSpPr>
          <p:spPr>
            <a:xfrm>
              <a:off x="1185" y="5181"/>
              <a:ext cx="3620" cy="26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clickhouse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不擅长实时的一条一条的更新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适合批量。</a:t>
              </a:r>
              <a:endParaRPr lang="en-US" altLang="zh-CN" sz="14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而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lucene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适合实时更新。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87" y="4212"/>
              <a:ext cx="3427" cy="93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更新与时效性</a:t>
              </a:r>
              <a:endParaRPr lang="zh-CN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79775" y="2776855"/>
            <a:ext cx="2298700" cy="2868930"/>
            <a:chOff x="1185" y="4212"/>
            <a:chExt cx="3620" cy="3587"/>
          </a:xfrm>
        </p:grpSpPr>
        <p:sp>
          <p:nvSpPr>
            <p:cNvPr id="11" name="矩形: 圆角 15"/>
            <p:cNvSpPr/>
            <p:nvPr/>
          </p:nvSpPr>
          <p:spPr>
            <a:xfrm>
              <a:off x="1185" y="5181"/>
              <a:ext cx="3620" cy="26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clickhouse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的点查询并发效率远远低于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lucene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的倒排索引；</a:t>
              </a:r>
              <a:endParaRPr lang="en-US" altLang="zh-CN" sz="14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clickhouse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的全文检索能力较弱。</a:t>
              </a:r>
              <a:endPara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287" y="4212"/>
              <a:ext cx="3427" cy="93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2.</a:t>
              </a:r>
              <a:r>
                <a:rPr lang="zh-CN" altLang="en-US" sz="14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点查与全文检索</a:t>
              </a:r>
              <a:endParaRPr lang="en-US" altLang="zh-CN" sz="14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4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并发效率</a:t>
              </a:r>
              <a:endParaRPr lang="zh-CN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88710" y="2776855"/>
            <a:ext cx="2298700" cy="2868930"/>
            <a:chOff x="1185" y="4212"/>
            <a:chExt cx="3620" cy="3587"/>
          </a:xfrm>
        </p:grpSpPr>
        <p:sp>
          <p:nvSpPr>
            <p:cNvPr id="14" name="矩形: 圆角 15"/>
            <p:cNvSpPr/>
            <p:nvPr/>
          </p:nvSpPr>
          <p:spPr>
            <a:xfrm>
              <a:off x="1185" y="5181"/>
              <a:ext cx="3620" cy="26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单列的基于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bitmap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的统计效率比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clickhouse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高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尤其是大量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null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值的稀疏列。</a:t>
              </a:r>
              <a:endParaRPr lang="en-US" altLang="zh-CN" sz="14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我们自研的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kdi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索引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他的倒排特性可以补缺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lucene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在多列统计上的性能不足。</a:t>
              </a:r>
              <a:endPara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287" y="4212"/>
              <a:ext cx="3427" cy="93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3.</a:t>
              </a:r>
              <a:r>
                <a:rPr lang="zh-CN" altLang="en-US" sz="1400" b="1" smtClean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单列的统计是</a:t>
              </a:r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lucene</a:t>
              </a:r>
              <a:r>
                <a:rPr lang="zh-CN" altLang="en-US" sz="1400" b="1" smtClean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强项</a:t>
              </a:r>
              <a:endParaRPr lang="en-US" altLang="zh-CN" sz="1400" b="1" smtClean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4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多列可改进</a:t>
              </a:r>
              <a:endParaRPr lang="zh-CN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097645" y="2776855"/>
            <a:ext cx="2298700" cy="2868930"/>
            <a:chOff x="1185" y="4212"/>
            <a:chExt cx="3620" cy="3587"/>
          </a:xfrm>
        </p:grpSpPr>
        <p:sp>
          <p:nvSpPr>
            <p:cNvPr id="32" name="矩形: 圆角 15"/>
            <p:cNvSpPr/>
            <p:nvPr/>
          </p:nvSpPr>
          <p:spPr>
            <a:xfrm>
              <a:off x="1185" y="5181"/>
              <a:ext cx="3620" cy="26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clickhouse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在地址位置轨迹、空间查询和人脸识别方面还不支持。</a:t>
              </a:r>
              <a:endPara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287" y="4212"/>
              <a:ext cx="3427" cy="93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mtClean="0">
                  <a:latin typeface="微软雅黑" panose="020B0503020204020204" charset="-122"/>
                  <a:ea typeface="微软雅黑" panose="020B0503020204020204" charset="-122"/>
                </a:rPr>
                <a:t>4.</a:t>
              </a:r>
              <a:r>
                <a:rPr lang="zh-CN" altLang="en-US" sz="14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地理位置轨迹</a:t>
              </a:r>
              <a:endParaRPr lang="en-US" altLang="zh-CN" sz="14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400" b="1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空间查询</a:t>
              </a:r>
              <a:endParaRPr lang="en-US" altLang="zh-CN" sz="1400" b="1" smtClean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400" b="1" smtClean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人脸识别</a:t>
              </a:r>
              <a:endParaRPr lang="zh-CN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 descr="7b0a202020202274657874626f78223a20227b5c2263617465676f72795f69645c223a31303433392c5c2269645c223a32303334313937337d220a7d0a"/>
          <p:cNvGrpSpPr/>
          <p:nvPr/>
        </p:nvGrpSpPr>
        <p:grpSpPr>
          <a:xfrm>
            <a:off x="2686050" y="1098550"/>
            <a:ext cx="6339840" cy="1588135"/>
            <a:chOff x="5370" y="3510"/>
            <a:chExt cx="8461" cy="3780"/>
          </a:xfrm>
        </p:grpSpPr>
        <p:grpSp>
          <p:nvGrpSpPr>
            <p:cNvPr id="41" name="组合 40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>
                <a:avLst/>
              </a:prstGeom>
              <a:solidFill>
                <a:srgbClr val="268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10800000">
                <a:off x="7600950" y="3687445"/>
                <a:ext cx="1181735" cy="9417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3410585" y="2229485"/>
                <a:ext cx="1442085" cy="114935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20" h="2247">
                    <a:moveTo>
                      <a:pt x="0" y="0"/>
                    </a:moveTo>
                    <a:lnTo>
                      <a:pt x="2820" y="0"/>
                    </a:lnTo>
                    <a:lnTo>
                      <a:pt x="2816" y="18"/>
                    </a:lnTo>
                    <a:cubicBezTo>
                      <a:pt x="2524" y="1295"/>
                      <a:pt x="1392" y="2247"/>
                      <a:pt x="40" y="2247"/>
                    </a:cubicBezTo>
                    <a:cubicBezTo>
                      <a:pt x="27" y="2247"/>
                      <a:pt x="15" y="2247"/>
                      <a:pt x="3" y="2247"/>
                    </a:cubicBezTo>
                    <a:lnTo>
                      <a:pt x="0" y="2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3610610" y="2396490"/>
                <a:ext cx="4972050" cy="2065655"/>
              </a:xfrm>
              <a:custGeom>
                <a:avLst/>
                <a:gdLst>
                  <a:gd name="adj" fmla="val 651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30" h="3253">
                    <a:moveTo>
                      <a:pt x="0" y="1485"/>
                    </a:moveTo>
                    <a:lnTo>
                      <a:pt x="0" y="1768"/>
                    </a:lnTo>
                    <a:lnTo>
                      <a:pt x="137" y="1626"/>
                    </a:lnTo>
                    <a:lnTo>
                      <a:pt x="0" y="1485"/>
                    </a:lnTo>
                    <a:close/>
                    <a:moveTo>
                      <a:pt x="212" y="0"/>
                    </a:moveTo>
                    <a:lnTo>
                      <a:pt x="7618" y="0"/>
                    </a:lnTo>
                    <a:cubicBezTo>
                      <a:pt x="7735" y="0"/>
                      <a:pt x="7830" y="95"/>
                      <a:pt x="7830" y="212"/>
                    </a:cubicBezTo>
                    <a:lnTo>
                      <a:pt x="7830" y="1485"/>
                    </a:lnTo>
                    <a:lnTo>
                      <a:pt x="7694" y="1627"/>
                    </a:lnTo>
                    <a:lnTo>
                      <a:pt x="7830" y="1768"/>
                    </a:lnTo>
                    <a:lnTo>
                      <a:pt x="7830" y="3041"/>
                    </a:lnTo>
                    <a:cubicBezTo>
                      <a:pt x="7830" y="3158"/>
                      <a:pt x="7735" y="3253"/>
                      <a:pt x="7618" y="3253"/>
                    </a:cubicBezTo>
                    <a:lnTo>
                      <a:pt x="212" y="3253"/>
                    </a:lnTo>
                    <a:cubicBezTo>
                      <a:pt x="95" y="3253"/>
                      <a:pt x="0" y="3158"/>
                      <a:pt x="0" y="3041"/>
                    </a:cubicBezTo>
                    <a:lnTo>
                      <a:pt x="0" y="212"/>
                    </a:lnTo>
                    <a:cubicBezTo>
                      <a:pt x="0" y="95"/>
                      <a:pt x="95" y="0"/>
                      <a:pt x="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6458" y="4193"/>
              <a:ext cx="6284" cy="24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最主要的原因还是</a:t>
              </a:r>
              <a:endParaRPr lang="en-US" altLang="zh-CN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我对</a:t>
              </a:r>
              <a:r>
                <a:rPr lang="en-US" altLang="zh-CN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lucene</a:t>
              </a:r>
              <a:r>
                <a:rPr lang="zh-CN" altLang="en-US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比较熟</a:t>
              </a:r>
              <a:r>
                <a:rPr lang="en-US" altLang="zh-CN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能自由修改</a:t>
              </a:r>
              <a:endParaRPr lang="en-US" altLang="zh-CN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clickhouse </a:t>
              </a:r>
              <a:r>
                <a:rPr lang="zh-CN" altLang="en-US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与</a:t>
              </a:r>
              <a:r>
                <a:rPr lang="en-US" altLang="zh-CN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lucene</a:t>
              </a:r>
              <a:r>
                <a:rPr lang="zh-CN" altLang="en-US" sz="2000" b="1" smtClean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一样优秀</a:t>
              </a:r>
              <a:endParaRPr lang="zh-CN" altLang="en-US" sz="20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02417" y="857685"/>
            <a:ext cx="61531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标题 6"/>
          <p:cNvSpPr>
            <a:spLocks noGrp="1"/>
          </p:cNvSpPr>
          <p:nvPr/>
        </p:nvSpPr>
        <p:spPr>
          <a:xfrm>
            <a:off x="633599" y="352324"/>
            <a:ext cx="5467951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postgres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里面不是有</a:t>
            </a:r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ES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插件么</a:t>
            </a:r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701267" y="3900377"/>
            <a:ext cx="8048625" cy="224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组合 22"/>
          <p:cNvGrpSpPr/>
          <p:nvPr/>
        </p:nvGrpSpPr>
        <p:grpSpPr>
          <a:xfrm>
            <a:off x="5189855" y="1304925"/>
            <a:ext cx="6879590" cy="3199765"/>
            <a:chOff x="8223" y="2843"/>
            <a:chExt cx="10834" cy="5039"/>
          </a:xfrm>
        </p:grpSpPr>
        <p:grpSp>
          <p:nvGrpSpPr>
            <p:cNvPr id="39" name="组合 38"/>
            <p:cNvGrpSpPr/>
            <p:nvPr>
              <p:custDataLst>
                <p:tags r:id="rId1"/>
              </p:custDataLst>
            </p:nvPr>
          </p:nvGrpSpPr>
          <p:grpSpPr>
            <a:xfrm>
              <a:off x="8745" y="2843"/>
              <a:ext cx="2443" cy="2766"/>
              <a:chOff x="800100" y="573459"/>
              <a:chExt cx="1962150" cy="2221428"/>
            </a:xfrm>
          </p:grpSpPr>
          <p:sp>
            <p:nvSpPr>
              <p:cNvPr id="35" name="矩形 34"/>
              <p:cNvSpPr/>
              <p:nvPr>
                <p:custDataLst>
                  <p:tags r:id="rId15"/>
                </p:custDataLst>
              </p:nvPr>
            </p:nvSpPr>
            <p:spPr>
              <a:xfrm>
                <a:off x="800100" y="573459"/>
                <a:ext cx="1962150" cy="1958696"/>
              </a:xfrm>
              <a:prstGeom prst="rect">
                <a:avLst/>
              </a:prstGeom>
              <a:solidFill>
                <a:srgbClr val="2C89CE"/>
              </a:solidFill>
              <a:ln>
                <a:noFill/>
              </a:ln>
              <a:effectLst/>
            </p:spPr>
            <p:style>
              <a:lnRef idx="2">
                <a:srgbClr val="2C89CE">
                  <a:shade val="50000"/>
                </a:srgbClr>
              </a:lnRef>
              <a:fillRef idx="1">
                <a:srgbClr val="2C89CE"/>
              </a:fillRef>
              <a:effectRef idx="0">
                <a:srgbClr val="2C89CE"/>
              </a:effectRef>
              <a:fontRef idx="minor">
                <a:sysClr val="window" lastClr="FFFFFF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36" name="任意多边形 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800100" y="2440493"/>
                <a:ext cx="1962150" cy="354394"/>
              </a:xfrm>
              <a:custGeom>
                <a:avLst/>
                <a:gdLst>
                  <a:gd name="connsiteX0" fmla="*/ 98425 w 1803400"/>
                  <a:gd name="connsiteY0" fmla="*/ 0 h 325721"/>
                  <a:gd name="connsiteX1" fmla="*/ 148430 w 1803400"/>
                  <a:gd name="connsiteY1" fmla="*/ 86217 h 325721"/>
                  <a:gd name="connsiteX2" fmla="*/ 198437 w 1803400"/>
                  <a:gd name="connsiteY2" fmla="*/ 0 h 325721"/>
                  <a:gd name="connsiteX3" fmla="*/ 248442 w 1803400"/>
                  <a:gd name="connsiteY3" fmla="*/ 86217 h 325721"/>
                  <a:gd name="connsiteX4" fmla="*/ 298449 w 1803400"/>
                  <a:gd name="connsiteY4" fmla="*/ 0 h 325721"/>
                  <a:gd name="connsiteX5" fmla="*/ 348454 w 1803400"/>
                  <a:gd name="connsiteY5" fmla="*/ 86217 h 325721"/>
                  <a:gd name="connsiteX6" fmla="*/ 398461 w 1803400"/>
                  <a:gd name="connsiteY6" fmla="*/ 0 h 325721"/>
                  <a:gd name="connsiteX7" fmla="*/ 448466 w 1803400"/>
                  <a:gd name="connsiteY7" fmla="*/ 86217 h 325721"/>
                  <a:gd name="connsiteX8" fmla="*/ 498473 w 1803400"/>
                  <a:gd name="connsiteY8" fmla="*/ 0 h 325721"/>
                  <a:gd name="connsiteX9" fmla="*/ 548478 w 1803400"/>
                  <a:gd name="connsiteY9" fmla="*/ 86217 h 325721"/>
                  <a:gd name="connsiteX10" fmla="*/ 598485 w 1803400"/>
                  <a:gd name="connsiteY10" fmla="*/ 0 h 325721"/>
                  <a:gd name="connsiteX11" fmla="*/ 648490 w 1803400"/>
                  <a:gd name="connsiteY11" fmla="*/ 86217 h 325721"/>
                  <a:gd name="connsiteX12" fmla="*/ 698497 w 1803400"/>
                  <a:gd name="connsiteY12" fmla="*/ 0 h 325721"/>
                  <a:gd name="connsiteX13" fmla="*/ 748502 w 1803400"/>
                  <a:gd name="connsiteY13" fmla="*/ 86217 h 325721"/>
                  <a:gd name="connsiteX14" fmla="*/ 798509 w 1803400"/>
                  <a:gd name="connsiteY14" fmla="*/ 0 h 325721"/>
                  <a:gd name="connsiteX15" fmla="*/ 848514 w 1803400"/>
                  <a:gd name="connsiteY15" fmla="*/ 86217 h 325721"/>
                  <a:gd name="connsiteX16" fmla="*/ 898521 w 1803400"/>
                  <a:gd name="connsiteY16" fmla="*/ 0 h 325721"/>
                  <a:gd name="connsiteX17" fmla="*/ 948526 w 1803400"/>
                  <a:gd name="connsiteY17" fmla="*/ 86217 h 325721"/>
                  <a:gd name="connsiteX18" fmla="*/ 998533 w 1803400"/>
                  <a:gd name="connsiteY18" fmla="*/ 0 h 325721"/>
                  <a:gd name="connsiteX19" fmla="*/ 1048538 w 1803400"/>
                  <a:gd name="connsiteY19" fmla="*/ 86217 h 325721"/>
                  <a:gd name="connsiteX20" fmla="*/ 1098545 w 1803400"/>
                  <a:gd name="connsiteY20" fmla="*/ 0 h 325721"/>
                  <a:gd name="connsiteX21" fmla="*/ 1148550 w 1803400"/>
                  <a:gd name="connsiteY21" fmla="*/ 86217 h 325721"/>
                  <a:gd name="connsiteX22" fmla="*/ 1198557 w 1803400"/>
                  <a:gd name="connsiteY22" fmla="*/ 0 h 325721"/>
                  <a:gd name="connsiteX23" fmla="*/ 1248562 w 1803400"/>
                  <a:gd name="connsiteY23" fmla="*/ 86217 h 325721"/>
                  <a:gd name="connsiteX24" fmla="*/ 1298569 w 1803400"/>
                  <a:gd name="connsiteY24" fmla="*/ 0 h 325721"/>
                  <a:gd name="connsiteX25" fmla="*/ 1348574 w 1803400"/>
                  <a:gd name="connsiteY25" fmla="*/ 86217 h 325721"/>
                  <a:gd name="connsiteX26" fmla="*/ 1398581 w 1803400"/>
                  <a:gd name="connsiteY26" fmla="*/ 0 h 325721"/>
                  <a:gd name="connsiteX27" fmla="*/ 1448586 w 1803400"/>
                  <a:gd name="connsiteY27" fmla="*/ 86217 h 325721"/>
                  <a:gd name="connsiteX28" fmla="*/ 1498593 w 1803400"/>
                  <a:gd name="connsiteY28" fmla="*/ 0 h 325721"/>
                  <a:gd name="connsiteX29" fmla="*/ 1548598 w 1803400"/>
                  <a:gd name="connsiteY29" fmla="*/ 86217 h 325721"/>
                  <a:gd name="connsiteX30" fmla="*/ 1598605 w 1803400"/>
                  <a:gd name="connsiteY30" fmla="*/ 0 h 325721"/>
                  <a:gd name="connsiteX31" fmla="*/ 1648610 w 1803400"/>
                  <a:gd name="connsiteY31" fmla="*/ 86217 h 325721"/>
                  <a:gd name="connsiteX32" fmla="*/ 1698617 w 1803400"/>
                  <a:gd name="connsiteY32" fmla="*/ 0 h 325721"/>
                  <a:gd name="connsiteX33" fmla="*/ 1748622 w 1803400"/>
                  <a:gd name="connsiteY33" fmla="*/ 86217 h 325721"/>
                  <a:gd name="connsiteX34" fmla="*/ 1798629 w 1803400"/>
                  <a:gd name="connsiteY34" fmla="*/ 0 h 325721"/>
                  <a:gd name="connsiteX35" fmla="*/ 1803400 w 1803400"/>
                  <a:gd name="connsiteY35" fmla="*/ 8226 h 325721"/>
                  <a:gd name="connsiteX36" fmla="*/ 1803400 w 1803400"/>
                  <a:gd name="connsiteY36" fmla="*/ 89994 h 325721"/>
                  <a:gd name="connsiteX37" fmla="*/ 1803400 w 1803400"/>
                  <a:gd name="connsiteY37" fmla="*/ 325721 h 325721"/>
                  <a:gd name="connsiteX38" fmla="*/ 0 w 1803400"/>
                  <a:gd name="connsiteY38" fmla="*/ 325721 h 325721"/>
                  <a:gd name="connsiteX39" fmla="*/ 0 w 1803400"/>
                  <a:gd name="connsiteY39" fmla="*/ 89994 h 325721"/>
                  <a:gd name="connsiteX40" fmla="*/ 0 w 1803400"/>
                  <a:gd name="connsiteY40" fmla="*/ 2736 h 325721"/>
                  <a:gd name="connsiteX41" fmla="*/ 48418 w 1803400"/>
                  <a:gd name="connsiteY41" fmla="*/ 86217 h 32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03400" h="325721">
                    <a:moveTo>
                      <a:pt x="98425" y="0"/>
                    </a:moveTo>
                    <a:lnTo>
                      <a:pt x="148430" y="86217"/>
                    </a:lnTo>
                    <a:lnTo>
                      <a:pt x="198437" y="0"/>
                    </a:lnTo>
                    <a:lnTo>
                      <a:pt x="248442" y="86217"/>
                    </a:lnTo>
                    <a:lnTo>
                      <a:pt x="298449" y="0"/>
                    </a:lnTo>
                    <a:lnTo>
                      <a:pt x="348454" y="86217"/>
                    </a:lnTo>
                    <a:lnTo>
                      <a:pt x="398461" y="0"/>
                    </a:lnTo>
                    <a:lnTo>
                      <a:pt x="448466" y="86217"/>
                    </a:lnTo>
                    <a:lnTo>
                      <a:pt x="498473" y="0"/>
                    </a:lnTo>
                    <a:lnTo>
                      <a:pt x="548478" y="86217"/>
                    </a:lnTo>
                    <a:lnTo>
                      <a:pt x="598485" y="0"/>
                    </a:lnTo>
                    <a:lnTo>
                      <a:pt x="648490" y="86217"/>
                    </a:lnTo>
                    <a:lnTo>
                      <a:pt x="698497" y="0"/>
                    </a:lnTo>
                    <a:lnTo>
                      <a:pt x="748502" y="86217"/>
                    </a:lnTo>
                    <a:lnTo>
                      <a:pt x="798509" y="0"/>
                    </a:lnTo>
                    <a:lnTo>
                      <a:pt x="848514" y="86217"/>
                    </a:lnTo>
                    <a:lnTo>
                      <a:pt x="898521" y="0"/>
                    </a:lnTo>
                    <a:lnTo>
                      <a:pt x="948526" y="86217"/>
                    </a:lnTo>
                    <a:lnTo>
                      <a:pt x="998533" y="0"/>
                    </a:lnTo>
                    <a:lnTo>
                      <a:pt x="1048538" y="86217"/>
                    </a:lnTo>
                    <a:lnTo>
                      <a:pt x="1098545" y="0"/>
                    </a:lnTo>
                    <a:lnTo>
                      <a:pt x="1148550" y="86217"/>
                    </a:lnTo>
                    <a:lnTo>
                      <a:pt x="1198557" y="0"/>
                    </a:lnTo>
                    <a:lnTo>
                      <a:pt x="1248562" y="86217"/>
                    </a:lnTo>
                    <a:lnTo>
                      <a:pt x="1298569" y="0"/>
                    </a:lnTo>
                    <a:lnTo>
                      <a:pt x="1348574" y="86217"/>
                    </a:lnTo>
                    <a:lnTo>
                      <a:pt x="1398581" y="0"/>
                    </a:lnTo>
                    <a:lnTo>
                      <a:pt x="1448586" y="86217"/>
                    </a:lnTo>
                    <a:lnTo>
                      <a:pt x="1498593" y="0"/>
                    </a:lnTo>
                    <a:lnTo>
                      <a:pt x="1548598" y="86217"/>
                    </a:lnTo>
                    <a:lnTo>
                      <a:pt x="1598605" y="0"/>
                    </a:lnTo>
                    <a:lnTo>
                      <a:pt x="1648610" y="86217"/>
                    </a:lnTo>
                    <a:lnTo>
                      <a:pt x="1698617" y="0"/>
                    </a:lnTo>
                    <a:lnTo>
                      <a:pt x="1748622" y="86217"/>
                    </a:lnTo>
                    <a:lnTo>
                      <a:pt x="1798629" y="0"/>
                    </a:lnTo>
                    <a:lnTo>
                      <a:pt x="1803400" y="8226"/>
                    </a:lnTo>
                    <a:lnTo>
                      <a:pt x="1803400" y="89994"/>
                    </a:lnTo>
                    <a:lnTo>
                      <a:pt x="1803400" y="325721"/>
                    </a:lnTo>
                    <a:lnTo>
                      <a:pt x="0" y="325721"/>
                    </a:lnTo>
                    <a:lnTo>
                      <a:pt x="0" y="89994"/>
                    </a:lnTo>
                    <a:lnTo>
                      <a:pt x="0" y="2736"/>
                    </a:lnTo>
                    <a:lnTo>
                      <a:pt x="48418" y="86217"/>
                    </a:lnTo>
                    <a:close/>
                  </a:path>
                </a:pathLst>
              </a:custGeom>
              <a:solidFill>
                <a:srgbClr val="2C89CE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style>
              <a:lnRef idx="2">
                <a:srgbClr val="2C89CE">
                  <a:shade val="50000"/>
                </a:srgbClr>
              </a:lnRef>
              <a:fillRef idx="1">
                <a:srgbClr val="2C89CE"/>
              </a:fillRef>
              <a:effectRef idx="0">
                <a:srgbClr val="2C89CE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75000" lnSpcReduction="10000"/>
              </a:bodyPr>
              <a:lstStyle/>
              <a:p>
                <a:pPr algn="ctr"/>
                <a:r>
                  <a:rPr lang="en-US" altLang="zh-CN" dirty="0">
                    <a:solidFill>
                      <a:srgbClr val="2C89CE"/>
                    </a:solidFill>
                  </a:rPr>
                  <a:t>A</a:t>
                </a:r>
                <a:endParaRPr lang="zh-CN" altLang="en-US" dirty="0">
                  <a:solidFill>
                    <a:srgbClr val="2C89CE"/>
                  </a:solidFill>
                </a:endParaRPr>
              </a:p>
            </p:txBody>
          </p:sp>
          <p:cxnSp>
            <p:nvCxnSpPr>
              <p:cNvPr id="37" name="直接连接符 36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1978870" y="2617690"/>
                <a:ext cx="783380" cy="0"/>
              </a:xfrm>
              <a:prstGeom prst="line">
                <a:avLst/>
              </a:prstGeom>
            </p:spPr>
            <p:style>
              <a:lnRef idx="1">
                <a:srgbClr val="2C89CE"/>
              </a:lnRef>
              <a:fillRef idx="0">
                <a:srgbClr val="2C89CE"/>
              </a:fillRef>
              <a:effectRef idx="0">
                <a:srgbClr val="2C89CE"/>
              </a:effectRef>
              <a:fontRef idx="minor">
                <a:srgbClr val="5F5F5F"/>
              </a:fontRef>
            </p:style>
          </p:cxnSp>
          <p:cxnSp>
            <p:nvCxnSpPr>
              <p:cNvPr id="38" name="直接连接符 37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800100" y="2617690"/>
                <a:ext cx="783380" cy="0"/>
              </a:xfrm>
              <a:prstGeom prst="line">
                <a:avLst/>
              </a:prstGeom>
            </p:spPr>
            <p:style>
              <a:lnRef idx="1">
                <a:srgbClr val="2C89CE"/>
              </a:lnRef>
              <a:fillRef idx="0">
                <a:srgbClr val="2C89CE"/>
              </a:fillRef>
              <a:effectRef idx="0">
                <a:srgbClr val="2C89CE"/>
              </a:effectRef>
              <a:fontRef idx="minor">
                <a:srgbClr val="5F5F5F"/>
              </a:fontRef>
            </p:style>
          </p:cxnSp>
        </p:grpSp>
        <p:grpSp>
          <p:nvGrpSpPr>
            <p:cNvPr id="40" name="组合 39"/>
            <p:cNvGrpSpPr/>
            <p:nvPr>
              <p:custDataLst>
                <p:tags r:id="rId2"/>
              </p:custDataLst>
            </p:nvPr>
          </p:nvGrpSpPr>
          <p:grpSpPr>
            <a:xfrm>
              <a:off x="12398" y="2843"/>
              <a:ext cx="2443" cy="2766"/>
              <a:chOff x="800100" y="573459"/>
              <a:chExt cx="1962150" cy="2221428"/>
            </a:xfrm>
          </p:grpSpPr>
          <p:sp>
            <p:nvSpPr>
              <p:cNvPr id="41" name="矩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00100" y="573459"/>
                <a:ext cx="1962150" cy="1958696"/>
              </a:xfrm>
              <a:prstGeom prst="rect">
                <a:avLst/>
              </a:prstGeom>
              <a:solidFill>
                <a:srgbClr val="2C89CE"/>
              </a:solidFill>
              <a:ln>
                <a:noFill/>
              </a:ln>
              <a:effectLst/>
            </p:spPr>
            <p:style>
              <a:lnRef idx="2">
                <a:srgbClr val="2C89CE">
                  <a:shade val="50000"/>
                </a:srgbClr>
              </a:lnRef>
              <a:fillRef idx="1">
                <a:srgbClr val="2C89CE"/>
              </a:fillRef>
              <a:effectRef idx="0">
                <a:srgbClr val="2C89CE"/>
              </a:effectRef>
              <a:fontRef idx="minor">
                <a:sysClr val="window" lastClr="FFFFFF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8" name="任意多边形 7"/>
              <p:cNvSpPr/>
              <p:nvPr>
                <p:custDataLst>
                  <p:tags r:id="rId12"/>
                </p:custDataLst>
              </p:nvPr>
            </p:nvSpPr>
            <p:spPr>
              <a:xfrm>
                <a:off x="800100" y="2440493"/>
                <a:ext cx="1962150" cy="354394"/>
              </a:xfrm>
              <a:custGeom>
                <a:avLst/>
                <a:gdLst>
                  <a:gd name="connsiteX0" fmla="*/ 98425 w 1803400"/>
                  <a:gd name="connsiteY0" fmla="*/ 0 h 325721"/>
                  <a:gd name="connsiteX1" fmla="*/ 148430 w 1803400"/>
                  <a:gd name="connsiteY1" fmla="*/ 86217 h 325721"/>
                  <a:gd name="connsiteX2" fmla="*/ 198437 w 1803400"/>
                  <a:gd name="connsiteY2" fmla="*/ 0 h 325721"/>
                  <a:gd name="connsiteX3" fmla="*/ 248442 w 1803400"/>
                  <a:gd name="connsiteY3" fmla="*/ 86217 h 325721"/>
                  <a:gd name="connsiteX4" fmla="*/ 298449 w 1803400"/>
                  <a:gd name="connsiteY4" fmla="*/ 0 h 325721"/>
                  <a:gd name="connsiteX5" fmla="*/ 348454 w 1803400"/>
                  <a:gd name="connsiteY5" fmla="*/ 86217 h 325721"/>
                  <a:gd name="connsiteX6" fmla="*/ 398461 w 1803400"/>
                  <a:gd name="connsiteY6" fmla="*/ 0 h 325721"/>
                  <a:gd name="connsiteX7" fmla="*/ 448466 w 1803400"/>
                  <a:gd name="connsiteY7" fmla="*/ 86217 h 325721"/>
                  <a:gd name="connsiteX8" fmla="*/ 498473 w 1803400"/>
                  <a:gd name="connsiteY8" fmla="*/ 0 h 325721"/>
                  <a:gd name="connsiteX9" fmla="*/ 548478 w 1803400"/>
                  <a:gd name="connsiteY9" fmla="*/ 86217 h 325721"/>
                  <a:gd name="connsiteX10" fmla="*/ 598485 w 1803400"/>
                  <a:gd name="connsiteY10" fmla="*/ 0 h 325721"/>
                  <a:gd name="connsiteX11" fmla="*/ 648490 w 1803400"/>
                  <a:gd name="connsiteY11" fmla="*/ 86217 h 325721"/>
                  <a:gd name="connsiteX12" fmla="*/ 698497 w 1803400"/>
                  <a:gd name="connsiteY12" fmla="*/ 0 h 325721"/>
                  <a:gd name="connsiteX13" fmla="*/ 748502 w 1803400"/>
                  <a:gd name="connsiteY13" fmla="*/ 86217 h 325721"/>
                  <a:gd name="connsiteX14" fmla="*/ 798509 w 1803400"/>
                  <a:gd name="connsiteY14" fmla="*/ 0 h 325721"/>
                  <a:gd name="connsiteX15" fmla="*/ 848514 w 1803400"/>
                  <a:gd name="connsiteY15" fmla="*/ 86217 h 325721"/>
                  <a:gd name="connsiteX16" fmla="*/ 898521 w 1803400"/>
                  <a:gd name="connsiteY16" fmla="*/ 0 h 325721"/>
                  <a:gd name="connsiteX17" fmla="*/ 948526 w 1803400"/>
                  <a:gd name="connsiteY17" fmla="*/ 86217 h 325721"/>
                  <a:gd name="connsiteX18" fmla="*/ 998533 w 1803400"/>
                  <a:gd name="connsiteY18" fmla="*/ 0 h 325721"/>
                  <a:gd name="connsiteX19" fmla="*/ 1048538 w 1803400"/>
                  <a:gd name="connsiteY19" fmla="*/ 86217 h 325721"/>
                  <a:gd name="connsiteX20" fmla="*/ 1098545 w 1803400"/>
                  <a:gd name="connsiteY20" fmla="*/ 0 h 325721"/>
                  <a:gd name="connsiteX21" fmla="*/ 1148550 w 1803400"/>
                  <a:gd name="connsiteY21" fmla="*/ 86217 h 325721"/>
                  <a:gd name="connsiteX22" fmla="*/ 1198557 w 1803400"/>
                  <a:gd name="connsiteY22" fmla="*/ 0 h 325721"/>
                  <a:gd name="connsiteX23" fmla="*/ 1248562 w 1803400"/>
                  <a:gd name="connsiteY23" fmla="*/ 86217 h 325721"/>
                  <a:gd name="connsiteX24" fmla="*/ 1298569 w 1803400"/>
                  <a:gd name="connsiteY24" fmla="*/ 0 h 325721"/>
                  <a:gd name="connsiteX25" fmla="*/ 1348574 w 1803400"/>
                  <a:gd name="connsiteY25" fmla="*/ 86217 h 325721"/>
                  <a:gd name="connsiteX26" fmla="*/ 1398581 w 1803400"/>
                  <a:gd name="connsiteY26" fmla="*/ 0 h 325721"/>
                  <a:gd name="connsiteX27" fmla="*/ 1448586 w 1803400"/>
                  <a:gd name="connsiteY27" fmla="*/ 86217 h 325721"/>
                  <a:gd name="connsiteX28" fmla="*/ 1498593 w 1803400"/>
                  <a:gd name="connsiteY28" fmla="*/ 0 h 325721"/>
                  <a:gd name="connsiteX29" fmla="*/ 1548598 w 1803400"/>
                  <a:gd name="connsiteY29" fmla="*/ 86217 h 325721"/>
                  <a:gd name="connsiteX30" fmla="*/ 1598605 w 1803400"/>
                  <a:gd name="connsiteY30" fmla="*/ 0 h 325721"/>
                  <a:gd name="connsiteX31" fmla="*/ 1648610 w 1803400"/>
                  <a:gd name="connsiteY31" fmla="*/ 86217 h 325721"/>
                  <a:gd name="connsiteX32" fmla="*/ 1698617 w 1803400"/>
                  <a:gd name="connsiteY32" fmla="*/ 0 h 325721"/>
                  <a:gd name="connsiteX33" fmla="*/ 1748622 w 1803400"/>
                  <a:gd name="connsiteY33" fmla="*/ 86217 h 325721"/>
                  <a:gd name="connsiteX34" fmla="*/ 1798629 w 1803400"/>
                  <a:gd name="connsiteY34" fmla="*/ 0 h 325721"/>
                  <a:gd name="connsiteX35" fmla="*/ 1803400 w 1803400"/>
                  <a:gd name="connsiteY35" fmla="*/ 8226 h 325721"/>
                  <a:gd name="connsiteX36" fmla="*/ 1803400 w 1803400"/>
                  <a:gd name="connsiteY36" fmla="*/ 89994 h 325721"/>
                  <a:gd name="connsiteX37" fmla="*/ 1803400 w 1803400"/>
                  <a:gd name="connsiteY37" fmla="*/ 325721 h 325721"/>
                  <a:gd name="connsiteX38" fmla="*/ 0 w 1803400"/>
                  <a:gd name="connsiteY38" fmla="*/ 325721 h 325721"/>
                  <a:gd name="connsiteX39" fmla="*/ 0 w 1803400"/>
                  <a:gd name="connsiteY39" fmla="*/ 89994 h 325721"/>
                  <a:gd name="connsiteX40" fmla="*/ 0 w 1803400"/>
                  <a:gd name="connsiteY40" fmla="*/ 2736 h 325721"/>
                  <a:gd name="connsiteX41" fmla="*/ 48418 w 1803400"/>
                  <a:gd name="connsiteY41" fmla="*/ 86217 h 32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03400" h="325721">
                    <a:moveTo>
                      <a:pt x="98425" y="0"/>
                    </a:moveTo>
                    <a:lnTo>
                      <a:pt x="148430" y="86217"/>
                    </a:lnTo>
                    <a:lnTo>
                      <a:pt x="198437" y="0"/>
                    </a:lnTo>
                    <a:lnTo>
                      <a:pt x="248442" y="86217"/>
                    </a:lnTo>
                    <a:lnTo>
                      <a:pt x="298449" y="0"/>
                    </a:lnTo>
                    <a:lnTo>
                      <a:pt x="348454" y="86217"/>
                    </a:lnTo>
                    <a:lnTo>
                      <a:pt x="398461" y="0"/>
                    </a:lnTo>
                    <a:lnTo>
                      <a:pt x="448466" y="86217"/>
                    </a:lnTo>
                    <a:lnTo>
                      <a:pt x="498473" y="0"/>
                    </a:lnTo>
                    <a:lnTo>
                      <a:pt x="548478" y="86217"/>
                    </a:lnTo>
                    <a:lnTo>
                      <a:pt x="598485" y="0"/>
                    </a:lnTo>
                    <a:lnTo>
                      <a:pt x="648490" y="86217"/>
                    </a:lnTo>
                    <a:lnTo>
                      <a:pt x="698497" y="0"/>
                    </a:lnTo>
                    <a:lnTo>
                      <a:pt x="748502" y="86217"/>
                    </a:lnTo>
                    <a:lnTo>
                      <a:pt x="798509" y="0"/>
                    </a:lnTo>
                    <a:lnTo>
                      <a:pt x="848514" y="86217"/>
                    </a:lnTo>
                    <a:lnTo>
                      <a:pt x="898521" y="0"/>
                    </a:lnTo>
                    <a:lnTo>
                      <a:pt x="948526" y="86217"/>
                    </a:lnTo>
                    <a:lnTo>
                      <a:pt x="998533" y="0"/>
                    </a:lnTo>
                    <a:lnTo>
                      <a:pt x="1048538" y="86217"/>
                    </a:lnTo>
                    <a:lnTo>
                      <a:pt x="1098545" y="0"/>
                    </a:lnTo>
                    <a:lnTo>
                      <a:pt x="1148550" y="86217"/>
                    </a:lnTo>
                    <a:lnTo>
                      <a:pt x="1198557" y="0"/>
                    </a:lnTo>
                    <a:lnTo>
                      <a:pt x="1248562" y="86217"/>
                    </a:lnTo>
                    <a:lnTo>
                      <a:pt x="1298569" y="0"/>
                    </a:lnTo>
                    <a:lnTo>
                      <a:pt x="1348574" y="86217"/>
                    </a:lnTo>
                    <a:lnTo>
                      <a:pt x="1398581" y="0"/>
                    </a:lnTo>
                    <a:lnTo>
                      <a:pt x="1448586" y="86217"/>
                    </a:lnTo>
                    <a:lnTo>
                      <a:pt x="1498593" y="0"/>
                    </a:lnTo>
                    <a:lnTo>
                      <a:pt x="1548598" y="86217"/>
                    </a:lnTo>
                    <a:lnTo>
                      <a:pt x="1598605" y="0"/>
                    </a:lnTo>
                    <a:lnTo>
                      <a:pt x="1648610" y="86217"/>
                    </a:lnTo>
                    <a:lnTo>
                      <a:pt x="1698617" y="0"/>
                    </a:lnTo>
                    <a:lnTo>
                      <a:pt x="1748622" y="86217"/>
                    </a:lnTo>
                    <a:lnTo>
                      <a:pt x="1798629" y="0"/>
                    </a:lnTo>
                    <a:lnTo>
                      <a:pt x="1803400" y="8226"/>
                    </a:lnTo>
                    <a:lnTo>
                      <a:pt x="1803400" y="89994"/>
                    </a:lnTo>
                    <a:lnTo>
                      <a:pt x="1803400" y="325721"/>
                    </a:lnTo>
                    <a:lnTo>
                      <a:pt x="0" y="325721"/>
                    </a:lnTo>
                    <a:lnTo>
                      <a:pt x="0" y="89994"/>
                    </a:lnTo>
                    <a:lnTo>
                      <a:pt x="0" y="2736"/>
                    </a:lnTo>
                    <a:lnTo>
                      <a:pt x="48418" y="86217"/>
                    </a:lnTo>
                    <a:close/>
                  </a:path>
                </a:pathLst>
              </a:custGeom>
              <a:solidFill>
                <a:srgbClr val="2C89CE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style>
              <a:lnRef idx="2">
                <a:srgbClr val="2C89CE">
                  <a:shade val="50000"/>
                </a:srgbClr>
              </a:lnRef>
              <a:fillRef idx="1">
                <a:srgbClr val="2C89CE"/>
              </a:fillRef>
              <a:effectRef idx="0">
                <a:srgbClr val="2C89CE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75000" lnSpcReduction="10000"/>
              </a:bodyPr>
              <a:lstStyle/>
              <a:p>
                <a:pPr algn="ctr"/>
                <a:r>
                  <a:rPr lang="en-US" altLang="zh-CN" dirty="0">
                    <a:solidFill>
                      <a:srgbClr val="2C89CE"/>
                    </a:solidFill>
                  </a:rPr>
                  <a:t>B</a:t>
                </a:r>
                <a:endParaRPr lang="zh-CN" altLang="en-US" dirty="0">
                  <a:solidFill>
                    <a:srgbClr val="2C89CE"/>
                  </a:solidFill>
                </a:endParaRPr>
              </a:p>
            </p:txBody>
          </p:sp>
          <p:cxnSp>
            <p:nvCxnSpPr>
              <p:cNvPr id="9" name="直接连接符 8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1978870" y="2617690"/>
                <a:ext cx="783380" cy="0"/>
              </a:xfrm>
              <a:prstGeom prst="line">
                <a:avLst/>
              </a:prstGeom>
            </p:spPr>
            <p:style>
              <a:lnRef idx="1">
                <a:srgbClr val="2C89CE"/>
              </a:lnRef>
              <a:fillRef idx="0">
                <a:srgbClr val="2C89CE"/>
              </a:fillRef>
              <a:effectRef idx="0">
                <a:srgbClr val="2C89CE"/>
              </a:effectRef>
              <a:fontRef idx="minor">
                <a:srgbClr val="5F5F5F"/>
              </a:fontRef>
            </p:style>
          </p:cxnSp>
          <p:cxnSp>
            <p:nvCxnSpPr>
              <p:cNvPr id="10" name="直接连接符 9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800100" y="2617690"/>
                <a:ext cx="783380" cy="0"/>
              </a:xfrm>
              <a:prstGeom prst="line">
                <a:avLst/>
              </a:prstGeom>
            </p:spPr>
            <p:style>
              <a:lnRef idx="1">
                <a:srgbClr val="2C89CE"/>
              </a:lnRef>
              <a:fillRef idx="0">
                <a:srgbClr val="2C89CE"/>
              </a:fillRef>
              <a:effectRef idx="0">
                <a:srgbClr val="2C89CE"/>
              </a:effectRef>
              <a:fontRef idx="minor">
                <a:srgbClr val="5F5F5F"/>
              </a:fontRef>
            </p:style>
          </p:cxnSp>
        </p:grpSp>
        <p:grpSp>
          <p:nvGrpSpPr>
            <p:cNvPr id="45" name="组合 44"/>
            <p:cNvGrpSpPr/>
            <p:nvPr>
              <p:custDataLst>
                <p:tags r:id="rId3"/>
              </p:custDataLst>
            </p:nvPr>
          </p:nvGrpSpPr>
          <p:grpSpPr>
            <a:xfrm>
              <a:off x="16003" y="2843"/>
              <a:ext cx="2443" cy="2766"/>
              <a:chOff x="800100" y="573459"/>
              <a:chExt cx="1962150" cy="2221428"/>
            </a:xfrm>
          </p:grpSpPr>
          <p:sp>
            <p:nvSpPr>
              <p:cNvPr id="46" name="矩形 45"/>
              <p:cNvSpPr/>
              <p:nvPr>
                <p:custDataLst>
                  <p:tags r:id="rId7"/>
                </p:custDataLst>
              </p:nvPr>
            </p:nvSpPr>
            <p:spPr>
              <a:xfrm>
                <a:off x="800100" y="573459"/>
                <a:ext cx="1962150" cy="1958696"/>
              </a:xfrm>
              <a:prstGeom prst="rect">
                <a:avLst/>
              </a:prstGeom>
              <a:solidFill>
                <a:srgbClr val="2C89CE"/>
              </a:solidFill>
              <a:ln>
                <a:noFill/>
              </a:ln>
              <a:effectLst/>
            </p:spPr>
            <p:style>
              <a:lnRef idx="2">
                <a:srgbClr val="2C89CE">
                  <a:shade val="50000"/>
                </a:srgbClr>
              </a:lnRef>
              <a:fillRef idx="1">
                <a:srgbClr val="2C89CE"/>
              </a:fillRef>
              <a:effectRef idx="0">
                <a:srgbClr val="2C89CE"/>
              </a:effectRef>
              <a:fontRef idx="minor">
                <a:sysClr val="window" lastClr="FFFFFF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47" name="任意多边形 46"/>
              <p:cNvSpPr/>
              <p:nvPr>
                <p:custDataLst>
                  <p:tags r:id="rId8"/>
                </p:custDataLst>
              </p:nvPr>
            </p:nvSpPr>
            <p:spPr>
              <a:xfrm>
                <a:off x="800100" y="2440493"/>
                <a:ext cx="1962150" cy="354394"/>
              </a:xfrm>
              <a:custGeom>
                <a:avLst/>
                <a:gdLst>
                  <a:gd name="connsiteX0" fmla="*/ 98425 w 1803400"/>
                  <a:gd name="connsiteY0" fmla="*/ 0 h 325721"/>
                  <a:gd name="connsiteX1" fmla="*/ 148430 w 1803400"/>
                  <a:gd name="connsiteY1" fmla="*/ 86217 h 325721"/>
                  <a:gd name="connsiteX2" fmla="*/ 198437 w 1803400"/>
                  <a:gd name="connsiteY2" fmla="*/ 0 h 325721"/>
                  <a:gd name="connsiteX3" fmla="*/ 248442 w 1803400"/>
                  <a:gd name="connsiteY3" fmla="*/ 86217 h 325721"/>
                  <a:gd name="connsiteX4" fmla="*/ 298449 w 1803400"/>
                  <a:gd name="connsiteY4" fmla="*/ 0 h 325721"/>
                  <a:gd name="connsiteX5" fmla="*/ 348454 w 1803400"/>
                  <a:gd name="connsiteY5" fmla="*/ 86217 h 325721"/>
                  <a:gd name="connsiteX6" fmla="*/ 398461 w 1803400"/>
                  <a:gd name="connsiteY6" fmla="*/ 0 h 325721"/>
                  <a:gd name="connsiteX7" fmla="*/ 448466 w 1803400"/>
                  <a:gd name="connsiteY7" fmla="*/ 86217 h 325721"/>
                  <a:gd name="connsiteX8" fmla="*/ 498473 w 1803400"/>
                  <a:gd name="connsiteY8" fmla="*/ 0 h 325721"/>
                  <a:gd name="connsiteX9" fmla="*/ 548478 w 1803400"/>
                  <a:gd name="connsiteY9" fmla="*/ 86217 h 325721"/>
                  <a:gd name="connsiteX10" fmla="*/ 598485 w 1803400"/>
                  <a:gd name="connsiteY10" fmla="*/ 0 h 325721"/>
                  <a:gd name="connsiteX11" fmla="*/ 648490 w 1803400"/>
                  <a:gd name="connsiteY11" fmla="*/ 86217 h 325721"/>
                  <a:gd name="connsiteX12" fmla="*/ 698497 w 1803400"/>
                  <a:gd name="connsiteY12" fmla="*/ 0 h 325721"/>
                  <a:gd name="connsiteX13" fmla="*/ 748502 w 1803400"/>
                  <a:gd name="connsiteY13" fmla="*/ 86217 h 325721"/>
                  <a:gd name="connsiteX14" fmla="*/ 798509 w 1803400"/>
                  <a:gd name="connsiteY14" fmla="*/ 0 h 325721"/>
                  <a:gd name="connsiteX15" fmla="*/ 848514 w 1803400"/>
                  <a:gd name="connsiteY15" fmla="*/ 86217 h 325721"/>
                  <a:gd name="connsiteX16" fmla="*/ 898521 w 1803400"/>
                  <a:gd name="connsiteY16" fmla="*/ 0 h 325721"/>
                  <a:gd name="connsiteX17" fmla="*/ 948526 w 1803400"/>
                  <a:gd name="connsiteY17" fmla="*/ 86217 h 325721"/>
                  <a:gd name="connsiteX18" fmla="*/ 998533 w 1803400"/>
                  <a:gd name="connsiteY18" fmla="*/ 0 h 325721"/>
                  <a:gd name="connsiteX19" fmla="*/ 1048538 w 1803400"/>
                  <a:gd name="connsiteY19" fmla="*/ 86217 h 325721"/>
                  <a:gd name="connsiteX20" fmla="*/ 1098545 w 1803400"/>
                  <a:gd name="connsiteY20" fmla="*/ 0 h 325721"/>
                  <a:gd name="connsiteX21" fmla="*/ 1148550 w 1803400"/>
                  <a:gd name="connsiteY21" fmla="*/ 86217 h 325721"/>
                  <a:gd name="connsiteX22" fmla="*/ 1198557 w 1803400"/>
                  <a:gd name="connsiteY22" fmla="*/ 0 h 325721"/>
                  <a:gd name="connsiteX23" fmla="*/ 1248562 w 1803400"/>
                  <a:gd name="connsiteY23" fmla="*/ 86217 h 325721"/>
                  <a:gd name="connsiteX24" fmla="*/ 1298569 w 1803400"/>
                  <a:gd name="connsiteY24" fmla="*/ 0 h 325721"/>
                  <a:gd name="connsiteX25" fmla="*/ 1348574 w 1803400"/>
                  <a:gd name="connsiteY25" fmla="*/ 86217 h 325721"/>
                  <a:gd name="connsiteX26" fmla="*/ 1398581 w 1803400"/>
                  <a:gd name="connsiteY26" fmla="*/ 0 h 325721"/>
                  <a:gd name="connsiteX27" fmla="*/ 1448586 w 1803400"/>
                  <a:gd name="connsiteY27" fmla="*/ 86217 h 325721"/>
                  <a:gd name="connsiteX28" fmla="*/ 1498593 w 1803400"/>
                  <a:gd name="connsiteY28" fmla="*/ 0 h 325721"/>
                  <a:gd name="connsiteX29" fmla="*/ 1548598 w 1803400"/>
                  <a:gd name="connsiteY29" fmla="*/ 86217 h 325721"/>
                  <a:gd name="connsiteX30" fmla="*/ 1598605 w 1803400"/>
                  <a:gd name="connsiteY30" fmla="*/ 0 h 325721"/>
                  <a:gd name="connsiteX31" fmla="*/ 1648610 w 1803400"/>
                  <a:gd name="connsiteY31" fmla="*/ 86217 h 325721"/>
                  <a:gd name="connsiteX32" fmla="*/ 1698617 w 1803400"/>
                  <a:gd name="connsiteY32" fmla="*/ 0 h 325721"/>
                  <a:gd name="connsiteX33" fmla="*/ 1748622 w 1803400"/>
                  <a:gd name="connsiteY33" fmla="*/ 86217 h 325721"/>
                  <a:gd name="connsiteX34" fmla="*/ 1798629 w 1803400"/>
                  <a:gd name="connsiteY34" fmla="*/ 0 h 325721"/>
                  <a:gd name="connsiteX35" fmla="*/ 1803400 w 1803400"/>
                  <a:gd name="connsiteY35" fmla="*/ 8226 h 325721"/>
                  <a:gd name="connsiteX36" fmla="*/ 1803400 w 1803400"/>
                  <a:gd name="connsiteY36" fmla="*/ 89994 h 325721"/>
                  <a:gd name="connsiteX37" fmla="*/ 1803400 w 1803400"/>
                  <a:gd name="connsiteY37" fmla="*/ 325721 h 325721"/>
                  <a:gd name="connsiteX38" fmla="*/ 0 w 1803400"/>
                  <a:gd name="connsiteY38" fmla="*/ 325721 h 325721"/>
                  <a:gd name="connsiteX39" fmla="*/ 0 w 1803400"/>
                  <a:gd name="connsiteY39" fmla="*/ 89994 h 325721"/>
                  <a:gd name="connsiteX40" fmla="*/ 0 w 1803400"/>
                  <a:gd name="connsiteY40" fmla="*/ 2736 h 325721"/>
                  <a:gd name="connsiteX41" fmla="*/ 48418 w 1803400"/>
                  <a:gd name="connsiteY41" fmla="*/ 86217 h 32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03400" h="325721">
                    <a:moveTo>
                      <a:pt x="98425" y="0"/>
                    </a:moveTo>
                    <a:lnTo>
                      <a:pt x="148430" y="86217"/>
                    </a:lnTo>
                    <a:lnTo>
                      <a:pt x="198437" y="0"/>
                    </a:lnTo>
                    <a:lnTo>
                      <a:pt x="248442" y="86217"/>
                    </a:lnTo>
                    <a:lnTo>
                      <a:pt x="298449" y="0"/>
                    </a:lnTo>
                    <a:lnTo>
                      <a:pt x="348454" y="86217"/>
                    </a:lnTo>
                    <a:lnTo>
                      <a:pt x="398461" y="0"/>
                    </a:lnTo>
                    <a:lnTo>
                      <a:pt x="448466" y="86217"/>
                    </a:lnTo>
                    <a:lnTo>
                      <a:pt x="498473" y="0"/>
                    </a:lnTo>
                    <a:lnTo>
                      <a:pt x="548478" y="86217"/>
                    </a:lnTo>
                    <a:lnTo>
                      <a:pt x="598485" y="0"/>
                    </a:lnTo>
                    <a:lnTo>
                      <a:pt x="648490" y="86217"/>
                    </a:lnTo>
                    <a:lnTo>
                      <a:pt x="698497" y="0"/>
                    </a:lnTo>
                    <a:lnTo>
                      <a:pt x="748502" y="86217"/>
                    </a:lnTo>
                    <a:lnTo>
                      <a:pt x="798509" y="0"/>
                    </a:lnTo>
                    <a:lnTo>
                      <a:pt x="848514" y="86217"/>
                    </a:lnTo>
                    <a:lnTo>
                      <a:pt x="898521" y="0"/>
                    </a:lnTo>
                    <a:lnTo>
                      <a:pt x="948526" y="86217"/>
                    </a:lnTo>
                    <a:lnTo>
                      <a:pt x="998533" y="0"/>
                    </a:lnTo>
                    <a:lnTo>
                      <a:pt x="1048538" y="86217"/>
                    </a:lnTo>
                    <a:lnTo>
                      <a:pt x="1098545" y="0"/>
                    </a:lnTo>
                    <a:lnTo>
                      <a:pt x="1148550" y="86217"/>
                    </a:lnTo>
                    <a:lnTo>
                      <a:pt x="1198557" y="0"/>
                    </a:lnTo>
                    <a:lnTo>
                      <a:pt x="1248562" y="86217"/>
                    </a:lnTo>
                    <a:lnTo>
                      <a:pt x="1298569" y="0"/>
                    </a:lnTo>
                    <a:lnTo>
                      <a:pt x="1348574" y="86217"/>
                    </a:lnTo>
                    <a:lnTo>
                      <a:pt x="1398581" y="0"/>
                    </a:lnTo>
                    <a:lnTo>
                      <a:pt x="1448586" y="86217"/>
                    </a:lnTo>
                    <a:lnTo>
                      <a:pt x="1498593" y="0"/>
                    </a:lnTo>
                    <a:lnTo>
                      <a:pt x="1548598" y="86217"/>
                    </a:lnTo>
                    <a:lnTo>
                      <a:pt x="1598605" y="0"/>
                    </a:lnTo>
                    <a:lnTo>
                      <a:pt x="1648610" y="86217"/>
                    </a:lnTo>
                    <a:lnTo>
                      <a:pt x="1698617" y="0"/>
                    </a:lnTo>
                    <a:lnTo>
                      <a:pt x="1748622" y="86217"/>
                    </a:lnTo>
                    <a:lnTo>
                      <a:pt x="1798629" y="0"/>
                    </a:lnTo>
                    <a:lnTo>
                      <a:pt x="1803400" y="8226"/>
                    </a:lnTo>
                    <a:lnTo>
                      <a:pt x="1803400" y="89994"/>
                    </a:lnTo>
                    <a:lnTo>
                      <a:pt x="1803400" y="325721"/>
                    </a:lnTo>
                    <a:lnTo>
                      <a:pt x="0" y="325721"/>
                    </a:lnTo>
                    <a:lnTo>
                      <a:pt x="0" y="89994"/>
                    </a:lnTo>
                    <a:lnTo>
                      <a:pt x="0" y="2736"/>
                    </a:lnTo>
                    <a:lnTo>
                      <a:pt x="48418" y="86217"/>
                    </a:lnTo>
                    <a:close/>
                  </a:path>
                </a:pathLst>
              </a:custGeom>
              <a:solidFill>
                <a:srgbClr val="2C89CE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style>
              <a:lnRef idx="2">
                <a:srgbClr val="2C89CE">
                  <a:shade val="50000"/>
                </a:srgbClr>
              </a:lnRef>
              <a:fillRef idx="1">
                <a:srgbClr val="2C89CE"/>
              </a:fillRef>
              <a:effectRef idx="0">
                <a:srgbClr val="2C89CE"/>
              </a:effectRef>
              <a:fontRef idx="minor">
                <a:sysClr val="window" lastClr="FFFFFF"/>
              </a:fontRef>
            </p:style>
            <p:txBody>
              <a:bodyPr rtlCol="0" anchor="ctr">
                <a:normAutofit fontScale="75000" lnSpcReduction="10000"/>
              </a:bodyPr>
              <a:lstStyle/>
              <a:p>
                <a:pPr algn="ctr"/>
                <a:r>
                  <a:rPr lang="en-US" altLang="zh-CN" dirty="0">
                    <a:solidFill>
                      <a:srgbClr val="2C89CE"/>
                    </a:solidFill>
                  </a:rPr>
                  <a:t>C</a:t>
                </a:r>
                <a:endParaRPr lang="zh-CN" altLang="en-US" dirty="0">
                  <a:solidFill>
                    <a:srgbClr val="2C89CE"/>
                  </a:solidFill>
                </a:endParaRPr>
              </a:p>
            </p:txBody>
          </p:sp>
          <p:cxnSp>
            <p:nvCxnSpPr>
              <p:cNvPr id="48" name="直接连接符 47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978870" y="2617690"/>
                <a:ext cx="783380" cy="0"/>
              </a:xfrm>
              <a:prstGeom prst="line">
                <a:avLst/>
              </a:prstGeom>
            </p:spPr>
            <p:style>
              <a:lnRef idx="1">
                <a:srgbClr val="2C89CE"/>
              </a:lnRef>
              <a:fillRef idx="0">
                <a:srgbClr val="2C89CE"/>
              </a:fillRef>
              <a:effectRef idx="0">
                <a:srgbClr val="2C89CE"/>
              </a:effectRef>
              <a:fontRef idx="minor">
                <a:srgbClr val="5F5F5F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00100" y="2617690"/>
                <a:ext cx="783380" cy="0"/>
              </a:xfrm>
              <a:prstGeom prst="line">
                <a:avLst/>
              </a:prstGeom>
            </p:spPr>
            <p:style>
              <a:lnRef idx="1">
                <a:srgbClr val="2C89CE"/>
              </a:lnRef>
              <a:fillRef idx="0">
                <a:srgbClr val="2C89CE"/>
              </a:fillRef>
              <a:effectRef idx="0">
                <a:srgbClr val="2C89CE"/>
              </a:effectRef>
              <a:fontRef idx="minor">
                <a:srgbClr val="5F5F5F"/>
              </a:fontRef>
            </p:style>
          </p:cxnSp>
        </p:grp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738" y="3481"/>
              <a:ext cx="2565" cy="13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6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为了集成而集成</a:t>
              </a:r>
              <a:endParaRPr lang="en-US" altLang="zh-CN" sz="16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16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并不完善</a:t>
              </a:r>
              <a:endParaRPr lang="zh-CN" altLang="en-US" sz="1600" b="1" spc="15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12390" y="3675"/>
              <a:ext cx="2440" cy="13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6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SQL功能有限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15993" y="3456"/>
              <a:ext cx="2440" cy="13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6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本体还是es</a:t>
              </a: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6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pg里仅是引用</a:t>
              </a: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endPara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223" y="5704"/>
              <a:ext cx="3443" cy="2179"/>
            </a:xfrm>
            <a:prstGeom prst="rect">
              <a:avLst/>
            </a:prstGeom>
            <a:noFill/>
            <a:ln w="28575" cmpd="sng">
              <a:solidFill>
                <a:srgbClr val="2C89CE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仅是一个查询请求的转发接口：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1: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无集群功能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/>
              </a:r>
              <a:b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2: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通过网络连接到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es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效率低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还得维护一个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es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集群</a:t>
              </a:r>
              <a:endParaRPr lang="en-US" altLang="zh-CN" sz="14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3: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集成度有限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看起来还是两个产品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919" y="5704"/>
              <a:ext cx="3443" cy="2179"/>
            </a:xfrm>
            <a:prstGeom prst="rect">
              <a:avLst/>
            </a:prstGeom>
            <a:noFill/>
            <a:ln w="28575" cmpd="sng">
              <a:solidFill>
                <a:srgbClr val="2C89CE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1:where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条件的查询匹配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传递的还是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es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query,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跟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sql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是两码事</a:t>
              </a:r>
              <a:endParaRPr lang="en-US" altLang="zh-CN" sz="140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2: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查询也仅仅是简单功能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统计跑不起来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无法通过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PG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做大规模的数据导出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615" y="5704"/>
              <a:ext cx="3443" cy="2179"/>
            </a:xfrm>
            <a:prstGeom prst="rect">
              <a:avLst/>
            </a:prstGeom>
            <a:noFill/>
            <a:ln w="28575" cmpd="sng">
              <a:solidFill>
                <a:srgbClr val="2C89CE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建表还是通过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es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来创建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,pg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里本质还是一个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dblink,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需要配置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pg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与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es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的表名列明映射</a:t>
              </a:r>
              <a:r>
                <a:rPr 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查询条件不是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where,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还是传递的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es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</a:t>
              </a:r>
              <a:r>
                <a:rPr lang="en-US" altLang="zh-CN" sz="140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query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LXDB</a:t>
            </a:r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的架构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画布 2"/>
          <p:cNvGrpSpPr/>
          <p:nvPr/>
        </p:nvGrpSpPr>
        <p:grpSpPr bwMode="auto">
          <a:xfrm>
            <a:off x="1224952" y="1311215"/>
            <a:ext cx="8212347" cy="4787660"/>
            <a:chOff x="0" y="0"/>
            <a:chExt cx="52743" cy="35617"/>
          </a:xfrm>
        </p:grpSpPr>
        <p:sp>
          <p:nvSpPr>
            <p:cNvPr id="10" name="AutoShape 24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2743" cy="3561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" name="组合 6"/>
            <p:cNvGrpSpPr/>
            <p:nvPr/>
          </p:nvGrpSpPr>
          <p:grpSpPr bwMode="auto">
            <a:xfrm>
              <a:off x="21145" y="7681"/>
              <a:ext cx="30246" cy="11636"/>
              <a:chOff x="16618" y="8825"/>
              <a:chExt cx="30246" cy="11636"/>
            </a:xfrm>
          </p:grpSpPr>
          <p:sp>
            <p:nvSpPr>
              <p:cNvPr id="28" name="圆角矩形 27"/>
              <p:cNvSpPr>
                <a:spLocks noChangeArrowheads="1"/>
              </p:cNvSpPr>
              <p:nvPr/>
            </p:nvSpPr>
            <p:spPr bwMode="auto">
              <a:xfrm>
                <a:off x="16729" y="15455"/>
                <a:ext cx="30135" cy="500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5D5A7"/>
                  </a:gs>
                  <a:gs pos="50000">
                    <a:srgbClr val="AACE99"/>
                  </a:gs>
                  <a:gs pos="100000">
                    <a:srgbClr val="9CCA86"/>
                  </a:gs>
                </a:gsLst>
                <a:lin ang="5400000"/>
              </a:gradFill>
              <a:ln w="6350">
                <a:solidFill>
                  <a:srgbClr val="70AD47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9" name="圆角矩形 3"/>
              <p:cNvSpPr>
                <a:spLocks noChangeArrowheads="1"/>
              </p:cNvSpPr>
              <p:nvPr/>
            </p:nvSpPr>
            <p:spPr bwMode="auto">
              <a:xfrm>
                <a:off x="16618" y="8825"/>
                <a:ext cx="30135" cy="502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5D5A7"/>
                  </a:gs>
                  <a:gs pos="50000">
                    <a:srgbClr val="AACE99"/>
                  </a:gs>
                  <a:gs pos="100000">
                    <a:srgbClr val="9CCA86"/>
                  </a:gs>
                </a:gsLst>
                <a:lin ang="5400000"/>
              </a:gradFill>
              <a:ln w="6350">
                <a:solidFill>
                  <a:srgbClr val="70AD47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0" name="矩形 14"/>
              <p:cNvSpPr>
                <a:spLocks noChangeArrowheads="1"/>
              </p:cNvSpPr>
              <p:nvPr/>
            </p:nvSpPr>
            <p:spPr bwMode="auto">
              <a:xfrm>
                <a:off x="18359" y="9800"/>
                <a:ext cx="6865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协调节点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1" name="矩形 14"/>
              <p:cNvSpPr>
                <a:spLocks noChangeArrowheads="1"/>
              </p:cNvSpPr>
              <p:nvPr/>
            </p:nvSpPr>
            <p:spPr bwMode="auto">
              <a:xfrm>
                <a:off x="18138" y="16794"/>
                <a:ext cx="6421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分片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2" name="矩形 14"/>
              <p:cNvSpPr>
                <a:spLocks noChangeArrowheads="1"/>
              </p:cNvSpPr>
              <p:nvPr/>
            </p:nvSpPr>
            <p:spPr bwMode="auto">
              <a:xfrm>
                <a:off x="25451" y="16858"/>
                <a:ext cx="6421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分片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3" name="矩形 14"/>
              <p:cNvSpPr>
                <a:spLocks noChangeArrowheads="1"/>
              </p:cNvSpPr>
              <p:nvPr/>
            </p:nvSpPr>
            <p:spPr bwMode="auto">
              <a:xfrm>
                <a:off x="32875" y="16922"/>
                <a:ext cx="6421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分片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4" name="矩形 14"/>
              <p:cNvSpPr>
                <a:spLocks noChangeArrowheads="1"/>
              </p:cNvSpPr>
              <p:nvPr/>
            </p:nvSpPr>
            <p:spPr bwMode="auto">
              <a:xfrm>
                <a:off x="40077" y="16858"/>
                <a:ext cx="6421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分片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5" name="矩形 14"/>
              <p:cNvSpPr>
                <a:spLocks noChangeArrowheads="1"/>
              </p:cNvSpPr>
              <p:nvPr/>
            </p:nvSpPr>
            <p:spPr bwMode="auto">
              <a:xfrm>
                <a:off x="37584" y="9871"/>
                <a:ext cx="6865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协调节点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6" name="矩形 14"/>
              <p:cNvSpPr>
                <a:spLocks noChangeArrowheads="1"/>
              </p:cNvSpPr>
              <p:nvPr/>
            </p:nvSpPr>
            <p:spPr bwMode="auto">
              <a:xfrm>
                <a:off x="28273" y="9864"/>
                <a:ext cx="6865" cy="2880"/>
              </a:xfrm>
              <a:prstGeom prst="rect">
                <a:avLst/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LXDB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协调节点</a:t>
                </a:r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2" name="组合 7"/>
            <p:cNvGrpSpPr/>
            <p:nvPr/>
          </p:nvGrpSpPr>
          <p:grpSpPr bwMode="auto">
            <a:xfrm>
              <a:off x="21513" y="20801"/>
              <a:ext cx="29898" cy="6674"/>
              <a:chOff x="17333" y="23138"/>
              <a:chExt cx="29897" cy="6674"/>
            </a:xfrm>
          </p:grpSpPr>
          <p:sp>
            <p:nvSpPr>
              <p:cNvPr id="22" name="圆角矩形 5"/>
              <p:cNvSpPr>
                <a:spLocks noChangeArrowheads="1"/>
              </p:cNvSpPr>
              <p:nvPr/>
            </p:nvSpPr>
            <p:spPr bwMode="auto">
              <a:xfrm>
                <a:off x="17333" y="23138"/>
                <a:ext cx="29897" cy="667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1CBE9"/>
                  </a:gs>
                  <a:gs pos="50000">
                    <a:srgbClr val="A3C1E5"/>
                  </a:gs>
                  <a:gs pos="100000">
                    <a:srgbClr val="92B9E4"/>
                  </a:gs>
                </a:gsLst>
                <a:lin ang="5400000"/>
              </a:gradFill>
              <a:ln w="6350">
                <a:solidFill>
                  <a:srgbClr val="5B9BD5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索引层</a:t>
                </a:r>
                <a:endParaRPr kumimoji="0" 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3" name="矩形 18"/>
              <p:cNvSpPr>
                <a:spLocks noChangeArrowheads="1"/>
              </p:cNvSpPr>
              <p:nvPr/>
            </p:nvSpPr>
            <p:spPr bwMode="auto">
              <a:xfrm>
                <a:off x="18020" y="26449"/>
                <a:ext cx="6120" cy="2876"/>
              </a:xfrm>
              <a:prstGeom prst="rect">
                <a:avLst/>
              </a:prstGeom>
              <a:gradFill rotWithShape="1">
                <a:gsLst>
                  <a:gs pos="0">
                    <a:srgbClr val="F7BDA4"/>
                  </a:gs>
                  <a:gs pos="50000">
                    <a:srgbClr val="F5B195"/>
                  </a:gs>
                  <a:gs pos="100000">
                    <a:srgbClr val="F8A581"/>
                  </a:gs>
                </a:gsLst>
                <a:lin ang="5400000"/>
              </a:gradFill>
              <a:ln w="6350">
                <a:solidFill>
                  <a:srgbClr val="ED7D31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倒排索引</a:t>
                </a:r>
                <a:endParaRPr kumimoji="0" 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4" name="矩形 20"/>
              <p:cNvSpPr>
                <a:spLocks noChangeArrowheads="1"/>
              </p:cNvSpPr>
              <p:nvPr/>
            </p:nvSpPr>
            <p:spPr bwMode="auto">
              <a:xfrm>
                <a:off x="25553" y="26447"/>
                <a:ext cx="6120" cy="2871"/>
              </a:xfrm>
              <a:prstGeom prst="rect">
                <a:avLst/>
              </a:prstGeom>
              <a:gradFill rotWithShape="1">
                <a:gsLst>
                  <a:gs pos="0">
                    <a:srgbClr val="F7BDA4"/>
                  </a:gs>
                  <a:gs pos="50000">
                    <a:srgbClr val="F5B195"/>
                  </a:gs>
                  <a:gs pos="100000">
                    <a:srgbClr val="F8A581"/>
                  </a:gs>
                </a:gsLst>
                <a:lin ang="5400000"/>
              </a:gradFill>
              <a:ln w="6350">
                <a:solidFill>
                  <a:srgbClr val="ED7D31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80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bitmap</a:t>
                </a:r>
                <a:r>
                  <a:rPr kumimoji="0" 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索引</a:t>
                </a:r>
                <a:endParaRPr kumimoji="0" 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5" name="矩形 21"/>
              <p:cNvSpPr>
                <a:spLocks noChangeArrowheads="1"/>
              </p:cNvSpPr>
              <p:nvPr/>
            </p:nvSpPr>
            <p:spPr bwMode="auto">
              <a:xfrm>
                <a:off x="33087" y="26447"/>
                <a:ext cx="6120" cy="2871"/>
              </a:xfrm>
              <a:prstGeom prst="rect">
                <a:avLst/>
              </a:prstGeom>
              <a:gradFill rotWithShape="1">
                <a:gsLst>
                  <a:gs pos="0">
                    <a:srgbClr val="F7BDA4"/>
                  </a:gs>
                  <a:gs pos="50000">
                    <a:srgbClr val="F5B195"/>
                  </a:gs>
                  <a:gs pos="100000">
                    <a:srgbClr val="F8A581"/>
                  </a:gs>
                </a:gsLst>
                <a:lin ang="5400000"/>
              </a:gradFill>
              <a:ln w="6350">
                <a:solidFill>
                  <a:srgbClr val="ED7D31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空间索引</a:t>
                </a:r>
                <a:endParaRPr kumimoji="0" 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矩形 22"/>
              <p:cNvSpPr>
                <a:spLocks noChangeArrowheads="1"/>
              </p:cNvSpPr>
              <p:nvPr/>
            </p:nvSpPr>
            <p:spPr bwMode="auto">
              <a:xfrm>
                <a:off x="40620" y="26424"/>
                <a:ext cx="6120" cy="2870"/>
              </a:xfrm>
              <a:prstGeom prst="rect">
                <a:avLst/>
              </a:prstGeom>
              <a:gradFill rotWithShape="1">
                <a:gsLst>
                  <a:gs pos="0">
                    <a:srgbClr val="F7BDA4"/>
                  </a:gs>
                  <a:gs pos="50000">
                    <a:srgbClr val="F5B195"/>
                  </a:gs>
                  <a:gs pos="100000">
                    <a:srgbClr val="F8A581"/>
                  </a:gs>
                </a:gsLst>
                <a:lin ang="5400000"/>
              </a:gradFill>
              <a:ln w="6350">
                <a:solidFill>
                  <a:srgbClr val="ED7D31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KDI</a:t>
                </a:r>
                <a:r>
                  <a:rPr lang="zh-CN" altLang="en-US" sz="800" smtClean="0"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统计</a:t>
                </a:r>
                <a:r>
                  <a:rPr kumimoji="0" lang="zh-CN" altLang="en-US" sz="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索引</a:t>
                </a: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13" name="圆角矩形 8"/>
            <p:cNvSpPr>
              <a:spLocks noChangeArrowheads="1"/>
            </p:cNvSpPr>
            <p:nvPr/>
          </p:nvSpPr>
          <p:spPr bwMode="auto">
            <a:xfrm>
              <a:off x="21145" y="287"/>
              <a:ext cx="30135" cy="381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1CBE9"/>
                </a:gs>
                <a:gs pos="50000">
                  <a:srgbClr val="A3C1E5"/>
                </a:gs>
                <a:gs pos="100000">
                  <a:srgbClr val="92B9E4"/>
                </a:gs>
              </a:gsLst>
              <a:lin ang="5400000"/>
            </a:gradFill>
            <a:ln w="6350">
              <a:solidFill>
                <a:srgbClr val="5B9BD5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业务层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" name="上下箭头 9"/>
            <p:cNvSpPr>
              <a:spLocks noChangeArrowheads="1"/>
            </p:cNvSpPr>
            <p:nvPr/>
          </p:nvSpPr>
          <p:spPr bwMode="auto">
            <a:xfrm>
              <a:off x="35245" y="4501"/>
              <a:ext cx="1414" cy="2941"/>
            </a:xfrm>
            <a:prstGeom prst="upDownArrow">
              <a:avLst>
                <a:gd name="adj1" fmla="val 50000"/>
                <a:gd name="adj2" fmla="val 49995"/>
              </a:avLst>
            </a:prstGeom>
            <a:gradFill rotWithShape="1">
              <a:gsLst>
                <a:gs pos="0">
                  <a:srgbClr val="FFDD9C"/>
                </a:gs>
                <a:gs pos="50000">
                  <a:srgbClr val="FFD78E"/>
                </a:gs>
                <a:gs pos="100000">
                  <a:srgbClr val="FFD479"/>
                </a:gs>
              </a:gsLst>
              <a:lin ang="5400000"/>
            </a:gradFill>
            <a:ln w="6350">
              <a:solidFill>
                <a:srgbClr val="FFC000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endParaRPr lang="zh-CN" altLang="en-US"/>
            </a:p>
          </p:txBody>
        </p:sp>
        <p:sp>
          <p:nvSpPr>
            <p:cNvPr id="15" name="圆角矩形 25"/>
            <p:cNvSpPr>
              <a:spLocks noChangeArrowheads="1"/>
            </p:cNvSpPr>
            <p:nvPr/>
          </p:nvSpPr>
          <p:spPr bwMode="auto">
            <a:xfrm>
              <a:off x="21485" y="29627"/>
              <a:ext cx="29795" cy="429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2D2D2"/>
                </a:gs>
                <a:gs pos="50000">
                  <a:srgbClr val="C8C8C8"/>
                </a:gs>
                <a:gs pos="100000">
                  <a:srgbClr val="C0C0C0"/>
                </a:gs>
              </a:gsLst>
              <a:lin ang="5400000"/>
            </a:gradFill>
            <a:ln w="6350">
              <a:solidFill>
                <a:srgbClr val="A5A5A5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基础设施层（物理集群</a:t>
              </a: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/</a:t>
              </a: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云平台</a:t>
              </a: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/</a:t>
              </a: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容器）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矩形 27"/>
            <p:cNvSpPr>
              <a:spLocks noChangeArrowheads="1"/>
            </p:cNvSpPr>
            <p:nvPr/>
          </p:nvSpPr>
          <p:spPr bwMode="auto">
            <a:xfrm>
              <a:off x="37267" y="4499"/>
              <a:ext cx="8293" cy="25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err="1" smtClean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Postgresql</a:t>
              </a:r>
              <a:r>
                <a:rPr lang="en-US" altLang="zh-CN" sz="900" smtClean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SQL</a:t>
              </a:r>
              <a:r>
                <a:rPr lang="zh-CN" altLang="en-US" sz="900" smtClean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接口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7" name="流程图: 多文档 28"/>
            <p:cNvSpPr>
              <a:spLocks noChangeArrowheads="1"/>
            </p:cNvSpPr>
            <p:nvPr/>
          </p:nvSpPr>
          <p:spPr bwMode="auto">
            <a:xfrm>
              <a:off x="2385" y="12085"/>
              <a:ext cx="10734" cy="6584"/>
            </a:xfrm>
            <a:prstGeom prst="flowChartMultidocument">
              <a:avLst/>
            </a:prstGeom>
            <a:gradFill rotWithShape="1">
              <a:gsLst>
                <a:gs pos="0">
                  <a:srgbClr val="D2D2D2"/>
                </a:gs>
                <a:gs pos="50000">
                  <a:srgbClr val="C8C8C8"/>
                </a:gs>
                <a:gs pos="100000">
                  <a:srgbClr val="C0C0C0"/>
                </a:gs>
              </a:gsLst>
              <a:lin ang="5400000"/>
            </a:gradFill>
            <a:ln w="6350">
              <a:solidFill>
                <a:srgbClr val="A5A5A5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rPr>
                <a:t>数据文件</a:t>
              </a:r>
              <a:endPara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8" name="右箭头 29"/>
            <p:cNvSpPr>
              <a:spLocks noChangeArrowheads="1"/>
            </p:cNvSpPr>
            <p:nvPr/>
          </p:nvSpPr>
          <p:spPr bwMode="auto">
            <a:xfrm>
              <a:off x="13676" y="13199"/>
              <a:ext cx="6361" cy="2641"/>
            </a:xfrm>
            <a:prstGeom prst="rightArrow">
              <a:avLst>
                <a:gd name="adj1" fmla="val 50000"/>
                <a:gd name="adj2" fmla="val 50011"/>
              </a:avLst>
            </a:prstGeom>
            <a:gradFill rotWithShape="1">
              <a:gsLst>
                <a:gs pos="0">
                  <a:srgbClr val="FFDD9C"/>
                </a:gs>
                <a:gs pos="50000">
                  <a:srgbClr val="FFD78E"/>
                </a:gs>
                <a:gs pos="100000">
                  <a:srgbClr val="FFD479"/>
                </a:gs>
              </a:gsLst>
              <a:lin ang="5400000"/>
            </a:gradFill>
            <a:ln w="6350">
              <a:solidFill>
                <a:srgbClr val="FFC000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endParaRPr lang="zh-CN" altLang="en-US"/>
            </a:p>
          </p:txBody>
        </p:sp>
        <p:sp>
          <p:nvSpPr>
            <p:cNvPr id="20" name="矩形 31"/>
            <p:cNvSpPr>
              <a:spLocks noChangeArrowheads="1"/>
            </p:cNvSpPr>
            <p:nvPr/>
          </p:nvSpPr>
          <p:spPr bwMode="auto">
            <a:xfrm>
              <a:off x="12295" y="10910"/>
              <a:ext cx="8293" cy="25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COPY/INSERT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1" name="矩形 30"/>
            <p:cNvSpPr>
              <a:spLocks noChangeArrowheads="1"/>
            </p:cNvSpPr>
            <p:nvPr/>
          </p:nvSpPr>
          <p:spPr bwMode="auto">
            <a:xfrm>
              <a:off x="20037" y="6598"/>
              <a:ext cx="32044" cy="216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6"/>
          <p:cNvSpPr>
            <a:spLocks noGrp="1"/>
          </p:cNvSpPr>
          <p:nvPr/>
        </p:nvSpPr>
        <p:spPr>
          <a:xfrm>
            <a:off x="633600" y="352324"/>
            <a:ext cx="5230462" cy="505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安装部署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8390" y="1148400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smtClean="0"/>
              <a:t>第一步</a:t>
            </a:r>
            <a:r>
              <a:rPr lang="en-US" altLang="zh-CN" b="1" smtClean="0"/>
              <a:t>:</a:t>
            </a:r>
            <a:r>
              <a:rPr lang="zh-CN" altLang="zh-CN" b="1" smtClean="0"/>
              <a:t>安装</a:t>
            </a:r>
            <a:r>
              <a:rPr lang="en-US" altLang="zh-CN" b="1" err="1" smtClean="0"/>
              <a:t>lxdb</a:t>
            </a:r>
            <a:endParaRPr lang="zh-CN" altLang="zh-CN" b="1" smtClean="0"/>
          </a:p>
        </p:txBody>
      </p:sp>
      <p:sp>
        <p:nvSpPr>
          <p:cNvPr id="6" name="矩形 5"/>
          <p:cNvSpPr/>
          <p:nvPr/>
        </p:nvSpPr>
        <p:spPr>
          <a:xfrm>
            <a:off x="633600" y="1665838"/>
            <a:ext cx="5173885" cy="8102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mtClean="0"/>
              <a:t>rpm -</a:t>
            </a:r>
            <a:r>
              <a:rPr lang="en-US" altLang="zh-CN" err="1" smtClean="0"/>
              <a:t>ivh</a:t>
            </a:r>
            <a:r>
              <a:rPr lang="en-US" altLang="zh-CN" smtClean="0"/>
              <a:t> lxdb-2.0.0-1.x86_64.rpm</a:t>
            </a:r>
            <a:endParaRPr lang="zh-CN" altLang="zh-CN" smtClean="0"/>
          </a:p>
        </p:txBody>
      </p:sp>
      <p:sp>
        <p:nvSpPr>
          <p:cNvPr id="9" name="矩形 8"/>
          <p:cNvSpPr/>
          <p:nvPr/>
        </p:nvSpPr>
        <p:spPr>
          <a:xfrm>
            <a:off x="6077050" y="1148400"/>
            <a:ext cx="3353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smtClean="0"/>
              <a:t>第二步</a:t>
            </a:r>
            <a:r>
              <a:rPr lang="en-US" altLang="zh-CN" b="1" smtClean="0"/>
              <a:t>:</a:t>
            </a:r>
            <a:r>
              <a:rPr lang="zh-CN" altLang="zh-CN" b="1" smtClean="0"/>
              <a:t>初始化</a:t>
            </a:r>
            <a:r>
              <a:rPr lang="en-US" altLang="zh-CN" b="1" smtClean="0"/>
              <a:t>,</a:t>
            </a:r>
            <a:r>
              <a:rPr lang="zh-CN" altLang="zh-CN" b="1" smtClean="0"/>
              <a:t>启动</a:t>
            </a:r>
            <a:r>
              <a:rPr lang="en-US" altLang="zh-CN" b="1" smtClean="0"/>
              <a:t>,</a:t>
            </a:r>
            <a:r>
              <a:rPr lang="zh-CN" altLang="zh-CN" b="1" smtClean="0"/>
              <a:t>停止</a:t>
            </a:r>
            <a:r>
              <a:rPr lang="zh-CN" altLang="en-US" b="1" smtClean="0"/>
              <a:t>数据库</a:t>
            </a:r>
            <a:endParaRPr lang="zh-CN" altLang="zh-CN" b="1" smtClean="0"/>
          </a:p>
        </p:txBody>
      </p:sp>
      <p:sp>
        <p:nvSpPr>
          <p:cNvPr id="10" name="矩形 9"/>
          <p:cNvSpPr/>
          <p:nvPr/>
        </p:nvSpPr>
        <p:spPr>
          <a:xfrm>
            <a:off x="6077050" y="1663490"/>
            <a:ext cx="5173885" cy="923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smtClean="0"/>
              <a:t>初始化数据目录</a:t>
            </a:r>
            <a:r>
              <a:rPr lang="en-US" altLang="zh-CN" smtClean="0"/>
              <a:t>:sh init_lxdb.sh </a:t>
            </a:r>
            <a:endParaRPr lang="zh-CN" altLang="zh-CN" smtClean="0"/>
          </a:p>
          <a:p>
            <a:r>
              <a:rPr lang="zh-CN" altLang="zh-CN" smtClean="0"/>
              <a:t>启动</a:t>
            </a:r>
            <a:r>
              <a:rPr lang="en-US" altLang="zh-CN" smtClean="0"/>
              <a:t> sh start_lxdb.sh </a:t>
            </a:r>
            <a:endParaRPr lang="zh-CN" altLang="zh-CN" smtClean="0"/>
          </a:p>
          <a:p>
            <a:r>
              <a:rPr lang="zh-CN" altLang="zh-CN" smtClean="0"/>
              <a:t>停止</a:t>
            </a:r>
            <a:r>
              <a:rPr lang="en-US" altLang="zh-CN" smtClean="0"/>
              <a:t> sh stop_lxdb.sh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6008" y="3270038"/>
            <a:ext cx="5011873" cy="2759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smtClean="0"/>
              <a:t>CREATE FOREIGN TABLE example (</a:t>
            </a:r>
            <a:endParaRPr lang="zh-CN" altLang="zh-CN" sz="1600" smtClean="0"/>
          </a:p>
          <a:p>
            <a:r>
              <a:rPr lang="en-US" altLang="zh-CN" sz="1600" smtClean="0"/>
              <a:t>    ukey text</a:t>
            </a:r>
            <a:endParaRPr lang="zh-CN" altLang="zh-CN" sz="1600" smtClean="0"/>
          </a:p>
          <a:p>
            <a:r>
              <a:rPr lang="en-US" altLang="zh-CN" sz="1600" smtClean="0"/>
              <a:t>    i1 int,</a:t>
            </a:r>
            <a:r>
              <a:rPr lang="zh-CN" altLang="zh-CN" sz="1600" smtClean="0"/>
              <a:t> </a:t>
            </a:r>
            <a:endParaRPr lang="en-US" altLang="zh-CN" sz="1600" smtClean="0"/>
          </a:p>
          <a:p>
            <a:r>
              <a:rPr lang="en-US" altLang="zh-CN" sz="1600" smtClean="0"/>
              <a:t>    i2 int,</a:t>
            </a:r>
          </a:p>
          <a:p>
            <a:r>
              <a:rPr lang="en-US" altLang="zh-CN" sz="1600" smtClean="0"/>
              <a:t>    txt1 text,</a:t>
            </a:r>
          </a:p>
          <a:p>
            <a:r>
              <a:rPr lang="en-US" altLang="zh-CN" sz="1600" smtClean="0"/>
              <a:t>    txt2 text</a:t>
            </a:r>
            <a:endParaRPr lang="zh-CN" altLang="zh-CN" sz="1600" smtClean="0"/>
          </a:p>
          <a:p>
            <a:r>
              <a:rPr lang="en-US" altLang="zh-CN" sz="1600" smtClean="0"/>
              <a:t>) SERVER lxdb options(store 'is');</a:t>
            </a:r>
          </a:p>
          <a:p>
            <a:endParaRPr lang="en-US" altLang="zh-CN" sz="1600" smtClean="0"/>
          </a:p>
          <a:p>
            <a:r>
              <a:rPr lang="en-US" altLang="zh-CN" sz="1600" smtClean="0"/>
              <a:t>INSERT INTO example(ukey,i1, i2, txt1,txt2) VALUES ('1111',0, 2, 'txt2', 'txt2');</a:t>
            </a:r>
          </a:p>
        </p:txBody>
      </p:sp>
      <p:sp>
        <p:nvSpPr>
          <p:cNvPr id="15" name="矩形 14"/>
          <p:cNvSpPr/>
          <p:nvPr/>
        </p:nvSpPr>
        <p:spPr>
          <a:xfrm>
            <a:off x="690177" y="2716040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smtClean="0"/>
              <a:t>第三步</a:t>
            </a:r>
            <a:r>
              <a:rPr lang="en-US" altLang="zh-CN" b="1" smtClean="0"/>
              <a:t>:</a:t>
            </a:r>
            <a:r>
              <a:rPr lang="zh-CN" altLang="en-US" b="1" smtClean="0"/>
              <a:t>建表与导入数据</a:t>
            </a:r>
            <a:endParaRPr lang="zh-CN" altLang="zh-CN" b="1" smtClean="0"/>
          </a:p>
        </p:txBody>
      </p:sp>
      <p:sp>
        <p:nvSpPr>
          <p:cNvPr id="16" name="矩形 15"/>
          <p:cNvSpPr/>
          <p:nvPr/>
        </p:nvSpPr>
        <p:spPr>
          <a:xfrm>
            <a:off x="6077050" y="2900706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smtClean="0"/>
              <a:t>第四步</a:t>
            </a:r>
            <a:r>
              <a:rPr lang="en-US" altLang="zh-CN" b="1" smtClean="0"/>
              <a:t>:</a:t>
            </a:r>
            <a:r>
              <a:rPr lang="zh-CN" altLang="en-US" b="1" smtClean="0"/>
              <a:t>查询</a:t>
            </a:r>
            <a:endParaRPr lang="zh-CN" altLang="zh-CN" b="1" smtClean="0"/>
          </a:p>
        </p:txBody>
      </p:sp>
      <p:sp>
        <p:nvSpPr>
          <p:cNvPr id="17" name="矩形 16"/>
          <p:cNvSpPr/>
          <p:nvPr/>
        </p:nvSpPr>
        <p:spPr>
          <a:xfrm>
            <a:off x="5698602" y="3270038"/>
            <a:ext cx="6493398" cy="2759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smtClean="0"/>
              <a:t>select * from example  limit 10;    </a:t>
            </a:r>
            <a:endParaRPr lang="zh-CN" altLang="zh-CN" sz="1600" smtClean="0"/>
          </a:p>
          <a:p>
            <a:r>
              <a:rPr lang="en-US" altLang="zh-CN" sz="1600" smtClean="0"/>
              <a:t>select count(*) from  example 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txt1 in ('txt1','txt2')  limit 10;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txt1 not in ('txt1','txt2')  limit 10;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txt1 like 'txt1'  limit 10;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txt1 not like 'txt1'  limit 10;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i2 between 0 and 103  limit 10;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i2 &gt;= 103  limit 10;</a:t>
            </a:r>
            <a:endParaRPr lang="zh-CN" altLang="zh-CN" sz="1600" smtClean="0"/>
          </a:p>
          <a:p>
            <a:r>
              <a:rPr lang="en-US" altLang="zh-CN" sz="1600" smtClean="0"/>
              <a:t>select * from example  where i2 &lt; 103  limit 10;</a:t>
            </a:r>
            <a:endParaRPr lang="zh-CN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3_1"/>
  <p:tag name="KSO_WM_UNIT_ID" val="diagram160411_3*l_h_f*1_3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2_1"/>
  <p:tag name="KSO_WM_UNIT_ID" val="diagram160411_3*l_h_f*1_2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2"/>
  <p:tag name="KSO_WM_UNIT_ID" val="diagram160411_3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735_3*i*1"/>
  <p:tag name="KSO_WM_TEMPLATE_CATEGORY" val="diagram"/>
  <p:tag name="KSO_WM_TEMPLATE_INDEX" val="735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735_3*i*2"/>
  <p:tag name="KSO_WM_TEMPLATE_CATEGORY" val="diagram"/>
  <p:tag name="KSO_WM_TEMPLATE_INDEX" val="735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735_3*i*3"/>
  <p:tag name="KSO_WM_TEMPLATE_CATEGORY" val="diagram"/>
  <p:tag name="KSO_WM_TEMPLATE_INDEX" val="735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735_3*l_h_f*1_1_1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PRESET_TEXT" val="单击此处添加&#10;文本具体内容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735_3*l_h_f*1_2_1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PRESET_TEXT" val="单击此处添加&#10;文本具体内容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35_3*l_h_f*1_3_1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PRESET_TEXT" val="单击此处添加&#10;文本具体内容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35_3*l_h_i*1_3_1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35_3*l_h_i*1_3_2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3*i*5"/>
  <p:tag name="KSO_WM_TEMPLATE_CATEGORY" val="diagram"/>
  <p:tag name="KSO_WM_TEMPLATE_INDEX" val="160411"/>
  <p:tag name="KSO_WM_UNIT_INDEX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35_3*l_h_i*1_3_3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35_3*l_h_i*1_3_4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735_3*l_h_i*1_2_1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735_3*l_h_i*1_2_2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735_3*l_h_i*1_2_3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735_3*l_h_i*1_2_4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735_3*l_h_i*1_1_1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735_3*l_h_i*1_1_2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735_3*l_h_i*1_1_3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735_3*l_h_i*1_1_4"/>
  <p:tag name="KSO_WM_TEMPLATE_CATEGORY" val="diagram"/>
  <p:tag name="KSO_WM_TEMPLATE_INDEX" val="7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3*i*0"/>
  <p:tag name="KSO_WM_TEMPLATE_CATEGORY" val="diagram"/>
  <p:tag name="KSO_WM_TEMPLATE_INDEX" val="160411"/>
  <p:tag name="KSO_WM_UNIT_INDEX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83b53ca-c446-4864-946b-f75c2ac1bc4b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aa7279-2821-4b6e-944c-6300d53f4024}"/>
  <p:tag name="TABLE_ENDDRAG_ORIGIN_RECT" val="363*327"/>
  <p:tag name="TABLE_ENDDRAG_RECT" val="66*109*363*327"/>
  <p:tag name="TABLE_EMPHASIZE_COLOR" val="111935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144fdd-26f7-4bc6-b5a6-58a7040a30ee}"/>
  <p:tag name="TABLE_ENDDRAG_ORIGIN_RECT" val="860*352"/>
  <p:tag name="TABLE_ENDDRAG_RECT" val="48*91*860*352"/>
  <p:tag name="TABLE_EMPHASIZE_COLOR" val="61326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272,&quot;width&quot;:1921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69752_2*i*0"/>
  <p:tag name="KSO_WM_TEMPLATE_CATEGORY" val="diagram"/>
  <p:tag name="KSO_WM_TEMPLATE_INDEX" val="20169752"/>
  <p:tag name="KSO_WM_UNIT_INDEX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f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ID" val="diagram20169752_2*q_h_f*1_4_1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a"/>
  <p:tag name="KSO_WM_UNIT_INDEX" val="1_4_1"/>
  <p:tag name="KSO_WM_UNIT_LAYERLEVEL" val="1_1_1"/>
  <p:tag name="KSO_WM_UNIT_VALUE" val="15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q1-1"/>
  <p:tag name="KSO_WM_UNIT_ID" val="diagram20169752_2*q_h_a*1_4_1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a"/>
  <p:tag name="KSO_WM_UNIT_INDEX" val="1_1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q1-1"/>
  <p:tag name="KSO_WM_UNIT_ID" val="diagram20169752_2*q_h_a*1_1_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a"/>
  <p:tag name="KSO_WM_UNIT_INDEX" val="1_3_1"/>
  <p:tag name="KSO_WM_UNIT_LAYERLEVEL" val="1_1_1"/>
  <p:tag name="KSO_WM_UNIT_VALUE" val="15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q1-1"/>
  <p:tag name="KSO_WM_UNIT_ID" val="diagram20169752_2*q_h_a*1_3_1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a"/>
  <p:tag name="KSO_WM_UNIT_INDEX" val="1_2_1"/>
  <p:tag name="KSO_WM_UNIT_LAYERLEVEL" val="1_1_1"/>
  <p:tag name="KSO_WM_UNIT_VALUE" val="12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q1-1"/>
  <p:tag name="KSO_WM_UNIT_ID" val="diagram20169752_2*q_h_a*1_2_1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3*i*10"/>
  <p:tag name="KSO_WM_TEMPLATE_CATEGORY" val="diagram"/>
  <p:tag name="KSO_WM_TEMPLATE_INDEX" val="160411"/>
  <p:tag name="KSO_WM_UNIT_INDEX" val="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f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ID" val="diagram20169752_2*q_h_f*1_4_1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f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ID" val="diagram20169752_2*q_h_f*1_4_1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f"/>
  <p:tag name="KSO_WM_UNIT_INDEX" val="1_4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ID" val="diagram20169752_2*q_h_f*1_4_1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i"/>
  <p:tag name="KSO_WM_UNIT_INDEX" val="1_1_1"/>
  <p:tag name="KSO_WM_UNIT_ID" val="diagram20169752_2*q_h_i*1_1_1"/>
  <p:tag name="KSO_WM_UNIT_LAYERLEVEL" val="1_1_1"/>
  <p:tag name="KSO_WM_DIAGRAM_GROUP_CODE" val="q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i"/>
  <p:tag name="KSO_WM_UNIT_INDEX" val="1_2_1"/>
  <p:tag name="KSO_WM_UNIT_ID" val="diagram20169752_2*q_h_i*1_2_1"/>
  <p:tag name="KSO_WM_UNIT_LAYERLEVEL" val="1_1_1"/>
  <p:tag name="KSO_WM_DIAGRAM_GROUP_CODE" val="q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i"/>
  <p:tag name="KSO_WM_UNIT_INDEX" val="1_3_1"/>
  <p:tag name="KSO_WM_UNIT_ID" val="diagram20169752_2*q_h_i*1_3_1"/>
  <p:tag name="KSO_WM_UNIT_LAYERLEVEL" val="1_1_1"/>
  <p:tag name="KSO_WM_DIAGRAM_GROUP_CODE" val="q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752"/>
  <p:tag name="KSO_WM_UNIT_TYPE" val="q_h_i"/>
  <p:tag name="KSO_WM_UNIT_INDEX" val="1_4_1"/>
  <p:tag name="KSO_WM_UNIT_ID" val="diagram20169752_2*q_h_i*1_4_1"/>
  <p:tag name="KSO_WM_UNIT_LAYERLEVEL" val="1_1_1"/>
  <p:tag name="KSO_WM_DIAGRAM_GROUP_CODE" val="q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3_1"/>
  <p:tag name="KSO_WM_UNIT_ID" val="diagram160411_3*l_h_f*1_3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3"/>
  <p:tag name="KSO_WM_UNIT_ID" val="diagram160411_3*l_i*1_3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3"/>
  <p:tag name="KSO_WM_UNIT_ID" val="diagram160411_3*l_i*1_3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1_1"/>
  <p:tag name="KSO_WM_UNIT_ID" val="diagram160411_3*l_h_f*1_1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1"/>
  <p:tag name="KSO_WM_UNIT_ID" val="diagram160411_3*l_i*1_1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st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2196F3"/>
    </a:accent1>
    <a:accent2>
      <a:srgbClr val="00BCD4"/>
    </a:accent2>
    <a:accent3>
      <a:srgbClr val="4CAF50"/>
    </a:accent3>
    <a:accent4>
      <a:srgbClr val="CDDC39"/>
    </a:accent4>
    <a:accent5>
      <a:srgbClr val="FFC107"/>
    </a:accent5>
    <a:accent6>
      <a:srgbClr val="FF5722"/>
    </a:accent6>
    <a:hlink>
      <a:srgbClr val="9C27B0"/>
    </a:hlink>
    <a:folHlink>
      <a:srgbClr val="919191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3254</Words>
  <Application>Microsoft Office PowerPoint</Application>
  <PresentationFormat>自定义</PresentationFormat>
  <Paragraphs>415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汉仪菱心体简</vt:lpstr>
      <vt:lpstr>微软雅黑</vt:lpstr>
      <vt:lpstr>等线</vt:lpstr>
      <vt:lpstr>Times New Roman</vt:lpstr>
      <vt:lpstr>Wingdings</vt:lpstr>
      <vt:lpstr>黑体</vt:lpstr>
      <vt:lpstr>Aharoni</vt:lpstr>
      <vt:lpstr>等线 Light</vt:lpstr>
      <vt:lpstr>Calibri</vt:lpstr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lucenedev</cp:lastModifiedBy>
  <cp:revision>182</cp:revision>
  <dcterms:created xsi:type="dcterms:W3CDTF">2021-06-16T09:00:00Z</dcterms:created>
  <dcterms:modified xsi:type="dcterms:W3CDTF">2021-10-17T11:35:21Z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SaveFontToCloudKey">
    <vt:lpwstr>307310167_embed</vt:lpwstr>
  </property>
  <property fmtid="{D5CDD505-2E9C-101B-9397-08002B2CF9AE}" pid="4" name="ICV">
    <vt:lpwstr>0AE62FBE09B14FB8A17E3A590D1982D7</vt:lpwstr>
  </property>
</Properties>
</file>